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0" r:id="rId2"/>
    <p:sldId id="331" r:id="rId3"/>
    <p:sldId id="332" r:id="rId4"/>
    <p:sldId id="256" r:id="rId5"/>
    <p:sldId id="326" r:id="rId6"/>
    <p:sldId id="327" r:id="rId7"/>
    <p:sldId id="328" r:id="rId8"/>
    <p:sldId id="258" r:id="rId9"/>
    <p:sldId id="284" r:id="rId10"/>
    <p:sldId id="264" r:id="rId11"/>
    <p:sldId id="275" r:id="rId12"/>
    <p:sldId id="325" r:id="rId13"/>
    <p:sldId id="285" r:id="rId14"/>
    <p:sldId id="314" r:id="rId15"/>
    <p:sldId id="322" r:id="rId16"/>
    <p:sldId id="290" r:id="rId17"/>
    <p:sldId id="257" r:id="rId18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3A431-422B-417B-9440-FAA3E86C341A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2A77F-4016-45B3-A220-EAF0635481B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616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2A77F-4016-45B3-A220-EAF0635481B4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222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2A77F-4016-45B3-A220-EAF0635481B4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3450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882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2973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391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8DAC9-F53D-7AFA-43EF-1CB3ADB4D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64CA1C-8EB6-427D-4846-44E55262D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DF0DB6-2767-3046-CA87-DEDC0074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53EC0-A702-D257-AD45-AD1063EE6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CF2B9D-2CC8-4A9A-46F6-D9912D8E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693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52AE3-DCE6-923C-8E3C-E7E60CF5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21E2D7-AE50-6D8A-CD2D-DF30B1800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C522D6-D43E-5D97-370F-07510D0BE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DD949A-6F44-3585-7F86-E082062F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EED951-6600-BFB4-204E-E663E113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560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B9AFE09-0DBC-457D-F114-8CF519E71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F368D3-A455-C7FD-F672-5205152C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7897DD-B7EA-2278-93DB-9AF6B5EFA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28F10-1931-2D98-8116-B228CB0A2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A75413-BFB0-43DF-CF66-07B83A6A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385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46549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5995670" y="6342380"/>
            <a:ext cx="204471" cy="222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9452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D46D7-6E68-FBBD-F2E3-9E9907A91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1E56AC-FBE7-D8AC-06A6-B6CCB0A0B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D761C6-22D7-B404-4460-C4101660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230F84-9BD5-9DB0-FE53-45D4BF22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90D9AB-B9E0-EA95-F61D-CDABABC7E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583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DFE34-A4E3-D3CA-9DFC-F79CCDCA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7480E6-09ED-4589-90CA-893ACC3D0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97FBB9-5E44-5362-5099-35BDB35A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D66D7E-EB9D-0130-18DA-24E06E836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952011-D9E9-6106-408F-B28C1001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1163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50E6B-A161-F137-2A59-F4339327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46E643-A510-114B-7DB4-B2FB2C567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450F98-BDA6-B521-B379-29D91B30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5CD141-7AD8-1C46-9AB1-D17BE7B2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D37F29-271A-7966-82A4-B085225C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6DCE19-C7DA-5111-3E0F-E13E0CEFE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126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CA2B1B-CBCB-77FF-450D-CA09277E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6839C2-8BEA-0EAF-B907-7E896BF0C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8889A7-1DC5-82F6-9581-E0CBB0E76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7073AB-B75C-70D7-A04B-D0B372D27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73ABD66-3EEC-EB8D-259A-0B2D2FBBA1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0F4A72-C110-AF98-2019-764DF50C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2ADBB21-A649-586F-2928-9495FCEBC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4A2FDC7-992A-6FCE-1CB7-CDD30127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463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EEDB1-BBE1-801F-4887-3DC1413E5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49D6A5-108E-DF1B-CCC8-B3CD3C664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7F4B79-976D-3E33-DBD5-8FFB6994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FA5A4B-4F29-6287-E33D-EC1F60B4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396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FC8B9E8-7B8D-EE38-DE70-21D18A45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F555E9-7C1B-CB8F-2FC3-15F0E1DF5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A4D435-BCCE-A1E3-8D48-A0D1C157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659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FEBBF-84F1-4BB2-D254-CF239E6D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0A4A8D-6C95-35B2-C371-2BB004860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CE5E54-C323-9B17-D56D-0284F62C0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A9A0D5-9604-9B09-036A-0EC7EC17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28A40D-B7B8-860A-27D3-BECAC35A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6FC243-83C4-7FA9-EFED-E218E526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866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D46FB-7F36-FBDD-2DDC-ABBDF438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DAAB9FE-4257-0F05-3CCC-D078471EFF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86B0A7-49B6-06A1-D34A-035CD90F2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2825AC-12B2-4CA0-4536-1069E815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A579E1-5545-1DF0-B3BC-7278391F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7AAB1E-798D-1112-0C12-22953D17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174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DA1523D-F1C8-09C7-73B6-EB3EBFDC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A47E10-6A52-A985-49CA-1F4CC22CF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770B4B-A91D-D588-F539-9E6BF5C46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DA76A-35B1-4CAE-8F69-06430B115885}" type="datetimeFigureOut">
              <a:rPr lang="de-CH" smtClean="0"/>
              <a:t>02.06.2026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FCA124-E957-232E-D4A3-66AFA35D6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486D46-D4E2-FA61-BD42-CA9CEC212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7F71B-56C6-4C36-8666-3EC35D2F6D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209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5.emf"/><Relationship Id="rId5" Type="http://schemas.openxmlformats.org/officeDocument/2006/relationships/image" Target="../media/image28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69E18-5EDA-387D-2185-5CE900B18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365125"/>
            <a:ext cx="10817352" cy="1527683"/>
          </a:xfrm>
        </p:spPr>
        <p:txBody>
          <a:bodyPr>
            <a:normAutofit/>
          </a:bodyPr>
          <a:lstStyle/>
          <a:p>
            <a:r>
              <a:rPr lang="de-CH" sz="3500" b="1" dirty="0"/>
              <a:t>Kochkurs "Gesunde Ernährung mit dem </a:t>
            </a:r>
            <a:br>
              <a:rPr lang="de-CH" sz="3500" b="1" dirty="0"/>
            </a:br>
            <a:r>
              <a:rPr lang="de-CH" sz="3500" b="1" dirty="0"/>
              <a:t>Thermomix® TM7"</a:t>
            </a:r>
            <a:endParaRPr lang="de-CH" sz="35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667580-3EFB-9954-04B5-91A14B6A1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2523743"/>
            <a:ext cx="9067800" cy="33009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1800" b="1" dirty="0"/>
              <a:t>Kursinhalt</a:t>
            </a:r>
            <a:endParaRPr lang="de-CH" sz="1800" dirty="0"/>
          </a:p>
          <a:p>
            <a:r>
              <a:rPr lang="de-CH" sz="1800" dirty="0"/>
              <a:t>Einführung</a:t>
            </a:r>
          </a:p>
          <a:p>
            <a:r>
              <a:rPr lang="de-CH" sz="1800" dirty="0"/>
              <a:t>Präsentationsrunde</a:t>
            </a:r>
          </a:p>
          <a:p>
            <a:r>
              <a:rPr lang="de-CH" sz="1800" dirty="0"/>
              <a:t>Live-Demo-Rezepte mit dem Thermomix® - Schnelle, ausgewogene Rezepte (ca. 2–25 Min. Zubereitung)</a:t>
            </a:r>
          </a:p>
          <a:p>
            <a:r>
              <a:rPr lang="de-CH" sz="1800" dirty="0"/>
              <a:t>Was ist die metabolische Flexibilität?</a:t>
            </a:r>
          </a:p>
          <a:p>
            <a:r>
              <a:rPr lang="de-CH" sz="1800" dirty="0"/>
              <a:t>Live-Demo-Rezepte: Brot ohne Mehl, Nussriegel, Detox Smoothie, Geflügelsalat mit Chicorée, Rote Linsen-Protein Salat</a:t>
            </a:r>
          </a:p>
          <a:p>
            <a:r>
              <a:rPr lang="de-CH" sz="1800" dirty="0"/>
              <a:t>Mahlzeitenplanung: Wochenplan, Einkaufsliste</a:t>
            </a:r>
          </a:p>
          <a:p>
            <a:r>
              <a:rPr lang="de-CH" sz="1800" dirty="0"/>
              <a:t>Gemeinsames Essen</a:t>
            </a:r>
          </a:p>
          <a:p>
            <a:endParaRPr lang="de-CH" sz="1800" dirty="0"/>
          </a:p>
          <a:p>
            <a:endParaRPr lang="de-CH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2358C31-9B03-4373-92E0-9263C9D3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23"/>
          <a:stretch>
            <a:fillRect/>
          </a:stretch>
        </p:blipFill>
        <p:spPr>
          <a:xfrm>
            <a:off x="5111495" y="6351163"/>
            <a:ext cx="5053401" cy="4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51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his is how it affects  the cells in our body"/>
          <p:cNvSpPr txBox="1"/>
          <p:nvPr/>
        </p:nvSpPr>
        <p:spPr>
          <a:xfrm>
            <a:off x="375593" y="679401"/>
            <a:ext cx="556800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1219169">
              <a:lnSpc>
                <a:spcPts val="2750"/>
              </a:lnSpc>
              <a:defRPr spc="350"/>
            </a:pPr>
            <a:r>
              <a:rPr lang="de-DE" sz="2500" spc="175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Das passiert </a:t>
            </a:r>
            <a:br>
              <a:rPr sz="2500"/>
            </a:br>
            <a:r>
              <a:rPr lang="de-DE" sz="25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</a:rPr>
              <a:t>in unseren Zellen</a:t>
            </a:r>
          </a:p>
        </p:txBody>
      </p:sp>
      <p:pic>
        <p:nvPicPr>
          <p:cNvPr id="74" name="Balance illustration with layers-green.png" descr="Balance illustration with layers-green.png">
            <a:extLst>
              <a:ext uri="{FF2B5EF4-FFF2-40B4-BE49-F238E27FC236}">
                <a16:creationId xmlns:a16="http://schemas.microsoft.com/office/drawing/2014/main" id="{DBD79056-F822-CE4E-890D-F18CF2A8B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96" y="251042"/>
            <a:ext cx="10680438" cy="6608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Balance illustration with layers-red.png" descr="Balance illustration with layers-red.png">
            <a:extLst>
              <a:ext uri="{FF2B5EF4-FFF2-40B4-BE49-F238E27FC236}">
                <a16:creationId xmlns:a16="http://schemas.microsoft.com/office/drawing/2014/main" id="{5FBB80CC-7024-7047-A23D-B570EEBF2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23" y="263742"/>
            <a:ext cx="10639385" cy="6582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Balance illustration with layer-greys.png" descr="Balance illustration with layer-greys.png">
            <a:extLst>
              <a:ext uri="{FF2B5EF4-FFF2-40B4-BE49-F238E27FC236}">
                <a16:creationId xmlns:a16="http://schemas.microsoft.com/office/drawing/2014/main" id="{E3A9A06B-1901-464D-B8C4-F963B3C4F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60" y="251042"/>
            <a:ext cx="10659912" cy="65954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" name="Gruppera">
            <a:extLst>
              <a:ext uri="{FF2B5EF4-FFF2-40B4-BE49-F238E27FC236}">
                <a16:creationId xmlns:a16="http://schemas.microsoft.com/office/drawing/2014/main" id="{7D02F540-23EB-5A40-B61D-989C728686F3}"/>
              </a:ext>
            </a:extLst>
          </p:cNvPr>
          <p:cNvGrpSpPr/>
          <p:nvPr/>
        </p:nvGrpSpPr>
        <p:grpSpPr>
          <a:xfrm>
            <a:off x="471357" y="2171927"/>
            <a:ext cx="4292308" cy="3279051"/>
            <a:chOff x="-202984" y="16042"/>
            <a:chExt cx="8584613" cy="6558101"/>
          </a:xfrm>
        </p:grpSpPr>
        <p:pic>
          <p:nvPicPr>
            <p:cNvPr id="78" name="Red-cell-with-layers.jpeg" descr="Red-cell-with-layers.jpeg">
              <a:extLst>
                <a:ext uri="{FF2B5EF4-FFF2-40B4-BE49-F238E27FC236}">
                  <a16:creationId xmlns:a16="http://schemas.microsoft.com/office/drawing/2014/main" id="{A36A0654-6ACC-6149-BA90-4BF124372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5474"/>
            <a:stretch>
              <a:fillRect/>
            </a:stretch>
          </p:blipFill>
          <p:spPr>
            <a:xfrm>
              <a:off x="0" y="1579562"/>
              <a:ext cx="7256026" cy="4994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" name="Reduced function">
              <a:extLst>
                <a:ext uri="{FF2B5EF4-FFF2-40B4-BE49-F238E27FC236}">
                  <a16:creationId xmlns:a16="http://schemas.microsoft.com/office/drawing/2014/main" id="{A4759215-3596-3647-8501-FF6DA1068D1D}"/>
                </a:ext>
              </a:extLst>
            </p:cNvPr>
            <p:cNvSpPr txBox="1"/>
            <p:nvPr/>
          </p:nvSpPr>
          <p:spPr>
            <a:xfrm>
              <a:off x="783689" y="16042"/>
              <a:ext cx="5766812" cy="812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2438338">
                <a:defRPr sz="3000" cap="all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de-DE" sz="1500" dirty="0">
                  <a:solidFill>
                    <a:srgbClr val="000000"/>
                  </a:solidFill>
                </a:rPr>
                <a:t>Eingeschränkte Funktion</a:t>
              </a:r>
            </a:p>
          </p:txBody>
        </p:sp>
        <p:sp>
          <p:nvSpPr>
            <p:cNvPr id="80" name="Hard, rigid membrane">
              <a:extLst>
                <a:ext uri="{FF2B5EF4-FFF2-40B4-BE49-F238E27FC236}">
                  <a16:creationId xmlns:a16="http://schemas.microsoft.com/office/drawing/2014/main" id="{3BB271E8-200E-294C-9F55-C91782A036D1}"/>
                </a:ext>
              </a:extLst>
            </p:cNvPr>
            <p:cNvSpPr txBox="1"/>
            <p:nvPr/>
          </p:nvSpPr>
          <p:spPr>
            <a:xfrm>
              <a:off x="1462582" y="459650"/>
              <a:ext cx="4330862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2438338">
                <a:defRPr sz="2000"/>
              </a:lvl1pPr>
            </a:lstStyle>
            <a:p>
              <a:r>
                <a:rPr lang="de-DE" sz="100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Harte, feste Membran</a:t>
              </a:r>
            </a:p>
          </p:txBody>
        </p:sp>
        <p:sp>
          <p:nvSpPr>
            <p:cNvPr id="81" name="Nutrients get…">
              <a:extLst>
                <a:ext uri="{FF2B5EF4-FFF2-40B4-BE49-F238E27FC236}">
                  <a16:creationId xmlns:a16="http://schemas.microsoft.com/office/drawing/2014/main" id="{A3150588-0CB1-324D-9466-6004254A9A1A}"/>
                </a:ext>
              </a:extLst>
            </p:cNvPr>
            <p:cNvSpPr/>
            <p:nvPr/>
          </p:nvSpPr>
          <p:spPr>
            <a:xfrm>
              <a:off x="-202984" y="1414260"/>
              <a:ext cx="2957619" cy="71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def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de-DE" sz="1000" i="1" dirty="0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</a:rPr>
                <a:t>Nährstoffe gelangen</a:t>
              </a:r>
            </a:p>
            <a:p>
              <a:pPr>
                <a:def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de-DE" sz="1000" i="1" dirty="0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</a:rPr>
                <a:t>nur langsam ins Innere</a:t>
              </a:r>
            </a:p>
          </p:txBody>
        </p:sp>
        <p:sp>
          <p:nvSpPr>
            <p:cNvPr id="82" name="Waste products…">
              <a:extLst>
                <a:ext uri="{FF2B5EF4-FFF2-40B4-BE49-F238E27FC236}">
                  <a16:creationId xmlns:a16="http://schemas.microsoft.com/office/drawing/2014/main" id="{0E6F7433-05BC-914E-BAF2-224CDEFAAFC9}"/>
                </a:ext>
              </a:extLst>
            </p:cNvPr>
            <p:cNvSpPr/>
            <p:nvPr/>
          </p:nvSpPr>
          <p:spPr>
            <a:xfrm>
              <a:off x="5563566" y="4215437"/>
              <a:ext cx="2818063" cy="102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defRPr sz="2000" i="1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de-DE" sz="1000" i="1" dirty="0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</a:rPr>
                <a:t>Abfallstoffe</a:t>
              </a:r>
            </a:p>
            <a:p>
              <a:pPr>
                <a:defRPr sz="2000" i="1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de-DE" sz="1000" i="1" dirty="0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</a:rPr>
                <a:t>können nur langsam entweichen</a:t>
              </a:r>
            </a:p>
          </p:txBody>
        </p:sp>
      </p:grpSp>
      <p:grpSp>
        <p:nvGrpSpPr>
          <p:cNvPr id="83" name="Gruppera">
            <a:extLst>
              <a:ext uri="{FF2B5EF4-FFF2-40B4-BE49-F238E27FC236}">
                <a16:creationId xmlns:a16="http://schemas.microsoft.com/office/drawing/2014/main" id="{451BF853-D576-0A44-B9FF-F1C49E468FD9}"/>
              </a:ext>
            </a:extLst>
          </p:cNvPr>
          <p:cNvGrpSpPr/>
          <p:nvPr/>
        </p:nvGrpSpPr>
        <p:grpSpPr>
          <a:xfrm>
            <a:off x="7846708" y="2176651"/>
            <a:ext cx="4221922" cy="3267570"/>
            <a:chOff x="-1" y="0"/>
            <a:chExt cx="8443843" cy="6535138"/>
          </a:xfrm>
        </p:grpSpPr>
        <p:pic>
          <p:nvPicPr>
            <p:cNvPr id="84" name="Green-cell-with-layers.jpeg" descr="Green-cell-with-layers.jpeg">
              <a:extLst>
                <a:ext uri="{FF2B5EF4-FFF2-40B4-BE49-F238E27FC236}">
                  <a16:creationId xmlns:a16="http://schemas.microsoft.com/office/drawing/2014/main" id="{D7B460B4-99B1-D540-91AD-FEBF5DDAD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732"/>
            <a:stretch>
              <a:fillRect/>
            </a:stretch>
          </p:blipFill>
          <p:spPr>
            <a:xfrm>
              <a:off x="491844" y="1554184"/>
              <a:ext cx="7256026" cy="49809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" name="normal function">
              <a:extLst>
                <a:ext uri="{FF2B5EF4-FFF2-40B4-BE49-F238E27FC236}">
                  <a16:creationId xmlns:a16="http://schemas.microsoft.com/office/drawing/2014/main" id="{0CC1A34C-A269-CB46-92E1-390CBD0813A0}"/>
                </a:ext>
              </a:extLst>
            </p:cNvPr>
            <p:cNvSpPr txBox="1"/>
            <p:nvPr/>
          </p:nvSpPr>
          <p:spPr>
            <a:xfrm>
              <a:off x="2139069" y="0"/>
              <a:ext cx="4330862" cy="812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2438338">
                <a:defRPr sz="3000" cap="all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de-DE" sz="1500">
                  <a:solidFill>
                    <a:srgbClr val="000000"/>
                  </a:solidFill>
                </a:rPr>
                <a:t>Normale Funktion</a:t>
              </a:r>
            </a:p>
          </p:txBody>
        </p:sp>
        <p:sp>
          <p:nvSpPr>
            <p:cNvPr id="86" name="soft, flexible membrane">
              <a:extLst>
                <a:ext uri="{FF2B5EF4-FFF2-40B4-BE49-F238E27FC236}">
                  <a16:creationId xmlns:a16="http://schemas.microsoft.com/office/drawing/2014/main" id="{B90C2FBB-7525-9D4B-8F49-928D9A425456}"/>
                </a:ext>
              </a:extLst>
            </p:cNvPr>
            <p:cNvSpPr txBox="1"/>
            <p:nvPr/>
          </p:nvSpPr>
          <p:spPr>
            <a:xfrm>
              <a:off x="2139069" y="427566"/>
              <a:ext cx="4330862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2438338">
                <a:defRPr sz="2000"/>
              </a:lvl1pPr>
            </a:lstStyle>
            <a:p>
              <a:r>
                <a:rPr lang="de-DE" sz="100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Weiche, flexible Membran</a:t>
              </a:r>
            </a:p>
          </p:txBody>
        </p:sp>
        <p:sp>
          <p:nvSpPr>
            <p:cNvPr id="87" name="Nutrients get  in easily">
              <a:extLst>
                <a:ext uri="{FF2B5EF4-FFF2-40B4-BE49-F238E27FC236}">
                  <a16:creationId xmlns:a16="http://schemas.microsoft.com/office/drawing/2014/main" id="{12F29DEE-CFE9-9448-8ED1-5E0C52741F28}"/>
                </a:ext>
              </a:extLst>
            </p:cNvPr>
            <p:cNvSpPr/>
            <p:nvPr/>
          </p:nvSpPr>
          <p:spPr>
            <a:xfrm>
              <a:off x="-1" y="1463294"/>
              <a:ext cx="3027720" cy="71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defRPr sz="2000" i="1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de-DE" sz="1000" i="1" dirty="0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</a:rPr>
                <a:t>Nährstoffe werden </a:t>
              </a:r>
              <a:br>
                <a:rPr sz="1000" dirty="0"/>
              </a:br>
              <a:r>
                <a:rPr lang="de-DE" sz="1000" i="1" dirty="0">
                  <a:solidFill>
                    <a:srgbClr val="009A44"/>
                  </a:solidFill>
                  <a:latin typeface="Open Sans Semibold"/>
                  <a:ea typeface="Open Sans Semibold"/>
                  <a:cs typeface="Open Sans Semibold"/>
                </a:rPr>
                <a:t>einfach aufgenommen</a:t>
              </a:r>
            </a:p>
          </p:txBody>
        </p:sp>
        <p:sp>
          <p:nvSpPr>
            <p:cNvPr id="88" name="Waste products…">
              <a:extLst>
                <a:ext uri="{FF2B5EF4-FFF2-40B4-BE49-F238E27FC236}">
                  <a16:creationId xmlns:a16="http://schemas.microsoft.com/office/drawing/2014/main" id="{CF8D4417-4754-914D-8E58-1A5DBF4D2F42}"/>
                </a:ext>
              </a:extLst>
            </p:cNvPr>
            <p:cNvSpPr/>
            <p:nvPr/>
          </p:nvSpPr>
          <p:spPr>
            <a:xfrm>
              <a:off x="6060828" y="4188091"/>
              <a:ext cx="2383014" cy="102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defRPr sz="2000" i="1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de-DE" sz="1000" i="1" dirty="0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</a:rPr>
                <a:t>Abfallstoffe</a:t>
              </a:r>
            </a:p>
            <a:p>
              <a:pPr>
                <a:defRPr sz="2000" i="1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de-DE" sz="1000" i="1" dirty="0">
                  <a:solidFill>
                    <a:srgbClr val="FAB800"/>
                  </a:solidFill>
                  <a:latin typeface="Open Sans Semibold"/>
                  <a:ea typeface="Open Sans Semibold"/>
                  <a:cs typeface="Open Sans Semibold"/>
                </a:rPr>
                <a:t>werden rasch ausgestoßen</a:t>
              </a:r>
            </a:p>
          </p:txBody>
        </p:sp>
      </p:grpSp>
      <p:grpSp>
        <p:nvGrpSpPr>
          <p:cNvPr id="89" name="Gruppera">
            <a:extLst>
              <a:ext uri="{FF2B5EF4-FFF2-40B4-BE49-F238E27FC236}">
                <a16:creationId xmlns:a16="http://schemas.microsoft.com/office/drawing/2014/main" id="{3058E6C0-D781-B54A-9F0C-860772F8BD46}"/>
              </a:ext>
            </a:extLst>
          </p:cNvPr>
          <p:cNvGrpSpPr/>
          <p:nvPr/>
        </p:nvGrpSpPr>
        <p:grpSpPr>
          <a:xfrm>
            <a:off x="4059149" y="6117422"/>
            <a:ext cx="3871472" cy="561618"/>
            <a:chOff x="0" y="0"/>
            <a:chExt cx="7742942" cy="1123234"/>
          </a:xfrm>
        </p:grpSpPr>
        <p:sp>
          <p:nvSpPr>
            <p:cNvPr id="90" name="Rektangel">
              <a:extLst>
                <a:ext uri="{FF2B5EF4-FFF2-40B4-BE49-F238E27FC236}">
                  <a16:creationId xmlns:a16="http://schemas.microsoft.com/office/drawing/2014/main" id="{C3B9D1FF-45A5-3D4E-B716-000494711030}"/>
                </a:ext>
              </a:extLst>
            </p:cNvPr>
            <p:cNvSpPr/>
            <p:nvPr/>
          </p:nvSpPr>
          <p:spPr>
            <a:xfrm>
              <a:off x="133855" y="0"/>
              <a:ext cx="7487999" cy="1123234"/>
            </a:xfrm>
            <a:prstGeom prst="rect">
              <a:avLst/>
            </a:prstGeom>
            <a:solidFill>
              <a:srgbClr val="FFFEFD"/>
            </a:solidFill>
            <a:ln w="254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91" name="To achieve healthy cell membranes, we need a 3:1 balance between Omega-6 and Omega-3">
              <a:extLst>
                <a:ext uri="{FF2B5EF4-FFF2-40B4-BE49-F238E27FC236}">
                  <a16:creationId xmlns:a16="http://schemas.microsoft.com/office/drawing/2014/main" id="{62B03B38-424B-244E-9FA7-D52772B94084}"/>
                </a:ext>
              </a:extLst>
            </p:cNvPr>
            <p:cNvSpPr txBox="1"/>
            <p:nvPr/>
          </p:nvSpPr>
          <p:spPr>
            <a:xfrm>
              <a:off x="0" y="40271"/>
              <a:ext cx="7742942" cy="1042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defTabSz="2438338">
                <a:defRPr sz="2000" spc="200"/>
              </a:lvl1pPr>
            </a:lstStyle>
            <a:p>
              <a:pPr>
                <a:lnSpc>
                  <a:spcPts val="1300"/>
                </a:lnSpc>
              </a:pPr>
              <a:r>
                <a:rPr lang="de-DE" sz="1000" spc="10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  Für gesunde Zellmembranen benötigen wir </a:t>
              </a:r>
              <a:br>
                <a:rPr lang="de-DE" sz="1000" spc="10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</a:br>
              <a:r>
                <a:rPr lang="de-DE" sz="1000" spc="10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  eine Omega-6:3-Balance von 3:1.</a:t>
              </a:r>
            </a:p>
          </p:txBody>
        </p:sp>
      </p:grpSp>
      <p:grpSp>
        <p:nvGrpSpPr>
          <p:cNvPr id="92" name="Gruppera">
            <a:extLst>
              <a:ext uri="{FF2B5EF4-FFF2-40B4-BE49-F238E27FC236}">
                <a16:creationId xmlns:a16="http://schemas.microsoft.com/office/drawing/2014/main" id="{6AF9EAB5-53AB-AD4F-BC80-83947F250AC3}"/>
              </a:ext>
            </a:extLst>
          </p:cNvPr>
          <p:cNvGrpSpPr/>
          <p:nvPr/>
        </p:nvGrpSpPr>
        <p:grpSpPr>
          <a:xfrm>
            <a:off x="6213021" y="1373115"/>
            <a:ext cx="1625135" cy="3177018"/>
            <a:chOff x="0" y="82672"/>
            <a:chExt cx="3250269" cy="6354035"/>
          </a:xfrm>
        </p:grpSpPr>
        <p:sp>
          <p:nvSpPr>
            <p:cNvPr id="93" name="Hair quality">
              <a:extLst>
                <a:ext uri="{FF2B5EF4-FFF2-40B4-BE49-F238E27FC236}">
                  <a16:creationId xmlns:a16="http://schemas.microsoft.com/office/drawing/2014/main" id="{B8B9E80E-4D84-AE4B-8828-9C2A9386C2E4}"/>
                </a:ext>
              </a:extLst>
            </p:cNvPr>
            <p:cNvSpPr txBox="1"/>
            <p:nvPr/>
          </p:nvSpPr>
          <p:spPr>
            <a:xfrm>
              <a:off x="962902" y="668918"/>
              <a:ext cx="1398076" cy="290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de-DE" sz="750" spc="23">
                  <a:solidFill>
                    <a:srgbClr val="000000"/>
                  </a:solidFill>
                </a:rPr>
                <a:t>Haarqualität</a:t>
              </a:r>
            </a:p>
          </p:txBody>
        </p:sp>
        <p:sp>
          <p:nvSpPr>
            <p:cNvPr id="94" name="Joints and muscles">
              <a:extLst>
                <a:ext uri="{FF2B5EF4-FFF2-40B4-BE49-F238E27FC236}">
                  <a16:creationId xmlns:a16="http://schemas.microsoft.com/office/drawing/2014/main" id="{8CDA9FA0-6042-A542-AA37-33A6B0C6EFA5}"/>
                </a:ext>
              </a:extLst>
            </p:cNvPr>
            <p:cNvSpPr txBox="1"/>
            <p:nvPr/>
          </p:nvSpPr>
          <p:spPr>
            <a:xfrm>
              <a:off x="962902" y="5753969"/>
              <a:ext cx="2282547" cy="290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de-DE" sz="750" spc="23">
                  <a:solidFill>
                    <a:srgbClr val="000000"/>
                  </a:solidFill>
                </a:rPr>
                <a:t>Muskeln und Gelenke</a:t>
              </a:r>
            </a:p>
          </p:txBody>
        </p:sp>
        <p:sp>
          <p:nvSpPr>
            <p:cNvPr id="95" name="Inner organs">
              <a:extLst>
                <a:ext uri="{FF2B5EF4-FFF2-40B4-BE49-F238E27FC236}">
                  <a16:creationId xmlns:a16="http://schemas.microsoft.com/office/drawing/2014/main" id="{4DB0C672-630C-5C45-9D86-68A6C246D066}"/>
                </a:ext>
              </a:extLst>
            </p:cNvPr>
            <p:cNvSpPr txBox="1"/>
            <p:nvPr/>
          </p:nvSpPr>
          <p:spPr>
            <a:xfrm>
              <a:off x="962904" y="3717207"/>
              <a:ext cx="1557862" cy="290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de-DE" sz="750" spc="23">
                  <a:solidFill>
                    <a:srgbClr val="000000"/>
                  </a:solidFill>
                </a:rPr>
                <a:t>Innere Organe</a:t>
              </a:r>
            </a:p>
          </p:txBody>
        </p:sp>
        <p:sp>
          <p:nvSpPr>
            <p:cNvPr id="96" name="Brain function">
              <a:extLst>
                <a:ext uri="{FF2B5EF4-FFF2-40B4-BE49-F238E27FC236}">
                  <a16:creationId xmlns:a16="http://schemas.microsoft.com/office/drawing/2014/main" id="{86B66449-9FFA-AE4C-BB7B-E19DC81401CE}"/>
                </a:ext>
              </a:extLst>
            </p:cNvPr>
            <p:cNvSpPr txBox="1"/>
            <p:nvPr/>
          </p:nvSpPr>
          <p:spPr>
            <a:xfrm>
              <a:off x="962902" y="82672"/>
              <a:ext cx="1417312" cy="290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de-DE" sz="750" spc="23">
                  <a:solidFill>
                    <a:srgbClr val="000000"/>
                  </a:solidFill>
                </a:rPr>
                <a:t>Hirnfunktion</a:t>
              </a:r>
            </a:p>
          </p:txBody>
        </p:sp>
        <p:sp>
          <p:nvSpPr>
            <p:cNvPr id="97" name="Skin elasticity">
              <a:extLst>
                <a:ext uri="{FF2B5EF4-FFF2-40B4-BE49-F238E27FC236}">
                  <a16:creationId xmlns:a16="http://schemas.microsoft.com/office/drawing/2014/main" id="{A6F33BB9-D316-D947-BE32-B4FC28292501}"/>
                </a:ext>
              </a:extLst>
            </p:cNvPr>
            <p:cNvSpPr txBox="1"/>
            <p:nvPr/>
          </p:nvSpPr>
          <p:spPr>
            <a:xfrm>
              <a:off x="962902" y="3143598"/>
              <a:ext cx="1717649" cy="290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de-DE" sz="750" spc="23">
                  <a:solidFill>
                    <a:srgbClr val="000000"/>
                  </a:solidFill>
                </a:rPr>
                <a:t>Hautspannkraft</a:t>
              </a:r>
            </a:p>
          </p:txBody>
        </p:sp>
        <p:sp>
          <p:nvSpPr>
            <p:cNvPr id="98" name="Linje">
              <a:extLst>
                <a:ext uri="{FF2B5EF4-FFF2-40B4-BE49-F238E27FC236}">
                  <a16:creationId xmlns:a16="http://schemas.microsoft.com/office/drawing/2014/main" id="{69839E08-3E51-BC46-963C-28B7F4B2D046}"/>
                </a:ext>
              </a:extLst>
            </p:cNvPr>
            <p:cNvSpPr/>
            <p:nvPr/>
          </p:nvSpPr>
          <p:spPr>
            <a:xfrm>
              <a:off x="803618" y="368499"/>
              <a:ext cx="1584000" cy="0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 dirty="0"/>
            </a:p>
          </p:txBody>
        </p:sp>
        <p:sp>
          <p:nvSpPr>
            <p:cNvPr id="99" name="Linje">
              <a:extLst>
                <a:ext uri="{FF2B5EF4-FFF2-40B4-BE49-F238E27FC236}">
                  <a16:creationId xmlns:a16="http://schemas.microsoft.com/office/drawing/2014/main" id="{4DE00B34-A98F-4B45-A6CE-1588EA9FA3E6}"/>
                </a:ext>
              </a:extLst>
            </p:cNvPr>
            <p:cNvSpPr/>
            <p:nvPr/>
          </p:nvSpPr>
          <p:spPr>
            <a:xfrm flipV="1">
              <a:off x="0" y="363837"/>
              <a:ext cx="805634" cy="805635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00" name="Linje">
              <a:extLst>
                <a:ext uri="{FF2B5EF4-FFF2-40B4-BE49-F238E27FC236}">
                  <a16:creationId xmlns:a16="http://schemas.microsoft.com/office/drawing/2014/main" id="{8F7572FA-C424-C04F-A9D9-BDC85F63B701}"/>
                </a:ext>
              </a:extLst>
            </p:cNvPr>
            <p:cNvSpPr/>
            <p:nvPr/>
          </p:nvSpPr>
          <p:spPr>
            <a:xfrm>
              <a:off x="889951" y="964648"/>
              <a:ext cx="1470770" cy="0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01" name="Linje">
              <a:extLst>
                <a:ext uri="{FF2B5EF4-FFF2-40B4-BE49-F238E27FC236}">
                  <a16:creationId xmlns:a16="http://schemas.microsoft.com/office/drawing/2014/main" id="{81722808-2D02-9A45-80C8-E4821A8B2A25}"/>
                </a:ext>
              </a:extLst>
            </p:cNvPr>
            <p:cNvSpPr/>
            <p:nvPr/>
          </p:nvSpPr>
          <p:spPr>
            <a:xfrm flipV="1">
              <a:off x="88931" y="962755"/>
              <a:ext cx="805634" cy="805635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02" name="Linje">
              <a:extLst>
                <a:ext uri="{FF2B5EF4-FFF2-40B4-BE49-F238E27FC236}">
                  <a16:creationId xmlns:a16="http://schemas.microsoft.com/office/drawing/2014/main" id="{99ED788C-9013-7A47-912F-98625B06F9CB}"/>
                </a:ext>
              </a:extLst>
            </p:cNvPr>
            <p:cNvSpPr/>
            <p:nvPr/>
          </p:nvSpPr>
          <p:spPr>
            <a:xfrm>
              <a:off x="889951" y="3447018"/>
              <a:ext cx="1763999" cy="0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 dirty="0"/>
            </a:p>
          </p:txBody>
        </p:sp>
        <p:sp>
          <p:nvSpPr>
            <p:cNvPr id="103" name="Linje">
              <a:extLst>
                <a:ext uri="{FF2B5EF4-FFF2-40B4-BE49-F238E27FC236}">
                  <a16:creationId xmlns:a16="http://schemas.microsoft.com/office/drawing/2014/main" id="{C8075EBB-288D-9248-B86D-E62C9274522D}"/>
                </a:ext>
              </a:extLst>
            </p:cNvPr>
            <p:cNvSpPr/>
            <p:nvPr/>
          </p:nvSpPr>
          <p:spPr>
            <a:xfrm flipV="1">
              <a:off x="700729" y="3445125"/>
              <a:ext cx="193835" cy="91409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04" name="Linje">
              <a:extLst>
                <a:ext uri="{FF2B5EF4-FFF2-40B4-BE49-F238E27FC236}">
                  <a16:creationId xmlns:a16="http://schemas.microsoft.com/office/drawing/2014/main" id="{30416515-6D3B-524C-85AA-C3E5C48B8D83}"/>
                </a:ext>
              </a:extLst>
            </p:cNvPr>
            <p:cNvSpPr/>
            <p:nvPr/>
          </p:nvSpPr>
          <p:spPr>
            <a:xfrm>
              <a:off x="889950" y="3998008"/>
              <a:ext cx="1583230" cy="0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05" name="Linje">
              <a:extLst>
                <a:ext uri="{FF2B5EF4-FFF2-40B4-BE49-F238E27FC236}">
                  <a16:creationId xmlns:a16="http://schemas.microsoft.com/office/drawing/2014/main" id="{2540D1B7-1810-E24A-ADF7-6F8E7A6720B9}"/>
                </a:ext>
              </a:extLst>
            </p:cNvPr>
            <p:cNvSpPr/>
            <p:nvPr/>
          </p:nvSpPr>
          <p:spPr>
            <a:xfrm flipV="1">
              <a:off x="745967" y="3996115"/>
              <a:ext cx="148598" cy="35786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06" name="Linje">
              <a:extLst>
                <a:ext uri="{FF2B5EF4-FFF2-40B4-BE49-F238E27FC236}">
                  <a16:creationId xmlns:a16="http://schemas.microsoft.com/office/drawing/2014/main" id="{B54F9D7B-943E-854E-9C31-3D1D0F35A7E3}"/>
                </a:ext>
              </a:extLst>
            </p:cNvPr>
            <p:cNvSpPr/>
            <p:nvPr/>
          </p:nvSpPr>
          <p:spPr>
            <a:xfrm>
              <a:off x="889951" y="6044323"/>
              <a:ext cx="2360318" cy="17503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07" name="Linje">
              <a:extLst>
                <a:ext uri="{FF2B5EF4-FFF2-40B4-BE49-F238E27FC236}">
                  <a16:creationId xmlns:a16="http://schemas.microsoft.com/office/drawing/2014/main" id="{5DDEC05C-30F3-2442-9005-D52DAC1BEB85}"/>
                </a:ext>
              </a:extLst>
            </p:cNvPr>
            <p:cNvSpPr/>
            <p:nvPr/>
          </p:nvSpPr>
          <p:spPr>
            <a:xfrm flipV="1">
              <a:off x="204743" y="6042433"/>
              <a:ext cx="689822" cy="394274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08" name="Heart function">
              <a:extLst>
                <a:ext uri="{FF2B5EF4-FFF2-40B4-BE49-F238E27FC236}">
                  <a16:creationId xmlns:a16="http://schemas.microsoft.com/office/drawing/2014/main" id="{25D03FB5-AB75-BF4B-8FE3-7DCA43433EA4}"/>
                </a:ext>
              </a:extLst>
            </p:cNvPr>
            <p:cNvSpPr txBox="1"/>
            <p:nvPr/>
          </p:nvSpPr>
          <p:spPr>
            <a:xfrm>
              <a:off x="962902" y="2597846"/>
              <a:ext cx="1439754" cy="290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algn="l">
                <a:lnSpc>
                  <a:spcPct val="80000"/>
                </a:lnSpc>
                <a:defRPr sz="1500" b="1" spc="45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de-DE" sz="750" spc="23">
                  <a:solidFill>
                    <a:srgbClr val="000000"/>
                  </a:solidFill>
                </a:rPr>
                <a:t>Herzfunktion</a:t>
              </a:r>
            </a:p>
          </p:txBody>
        </p:sp>
        <p:sp>
          <p:nvSpPr>
            <p:cNvPr id="109" name="Linje">
              <a:extLst>
                <a:ext uri="{FF2B5EF4-FFF2-40B4-BE49-F238E27FC236}">
                  <a16:creationId xmlns:a16="http://schemas.microsoft.com/office/drawing/2014/main" id="{2EB096DB-F9B6-6743-958A-76210AC1AE5C}"/>
                </a:ext>
              </a:extLst>
            </p:cNvPr>
            <p:cNvSpPr/>
            <p:nvPr/>
          </p:nvSpPr>
          <p:spPr>
            <a:xfrm>
              <a:off x="950912" y="2896131"/>
              <a:ext cx="1460158" cy="0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  <p:sp>
          <p:nvSpPr>
            <p:cNvPr id="110" name="Linje">
              <a:extLst>
                <a:ext uri="{FF2B5EF4-FFF2-40B4-BE49-F238E27FC236}">
                  <a16:creationId xmlns:a16="http://schemas.microsoft.com/office/drawing/2014/main" id="{62DD7555-586F-8348-9B3B-CF5E136E00D7}"/>
                </a:ext>
              </a:extLst>
            </p:cNvPr>
            <p:cNvSpPr/>
            <p:nvPr/>
          </p:nvSpPr>
          <p:spPr>
            <a:xfrm flipV="1">
              <a:off x="676078" y="2894238"/>
              <a:ext cx="279448" cy="97534"/>
            </a:xfrm>
            <a:prstGeom prst="line">
              <a:avLst/>
            </a:prstGeom>
            <a:noFill/>
            <a:ln w="19050" cap="flat">
              <a:solidFill>
                <a:srgbClr val="000000">
                  <a:alpha val="64566"/>
                </a:srgb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E36773E5-B355-FE91-8B42-E78D251C0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40" y="5861414"/>
            <a:ext cx="1837047" cy="8354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 advAuto="0"/>
      <p:bldP spid="75" grpId="0" animBg="1" advAuto="0"/>
      <p:bldP spid="75" grpId="1" animBg="1" advAuto="0"/>
      <p:bldP spid="76" grpId="0" animBg="1" advAuto="0"/>
      <p:bldP spid="77" grpId="0" advAuto="0"/>
      <p:bldP spid="83" grpId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balanceoil-plus-orange-lemon-mint-packshot-with-ingredient-2880x1920px-110dpi.jpg">
            <a:extLst>
              <a:ext uri="{FF2B5EF4-FFF2-40B4-BE49-F238E27FC236}">
                <a16:creationId xmlns:a16="http://schemas.microsoft.com/office/drawing/2014/main" id="{77302CC3-F79F-A10B-5AAA-ABCBBD9DA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8509" y="1798200"/>
            <a:ext cx="6831636" cy="4554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6" name="Gruppera"/>
          <p:cNvGrpSpPr/>
          <p:nvPr/>
        </p:nvGrpSpPr>
        <p:grpSpPr>
          <a:xfrm>
            <a:off x="10063109" y="6302328"/>
            <a:ext cx="2494528" cy="337459"/>
            <a:chOff x="0" y="11087"/>
            <a:chExt cx="4989055" cy="674914"/>
          </a:xfrm>
        </p:grpSpPr>
        <p:grpSp>
          <p:nvGrpSpPr>
            <p:cNvPr id="356" name="Gruppera"/>
            <p:cNvGrpSpPr/>
            <p:nvPr/>
          </p:nvGrpSpPr>
          <p:grpSpPr>
            <a:xfrm>
              <a:off x="0" y="16730"/>
              <a:ext cx="2555946" cy="333424"/>
              <a:chOff x="0" y="11087"/>
              <a:chExt cx="2555945" cy="333422"/>
            </a:xfrm>
          </p:grpSpPr>
          <p:sp>
            <p:nvSpPr>
              <p:cNvPr id="354" name="Cirkel"/>
              <p:cNvSpPr/>
              <p:nvPr/>
            </p:nvSpPr>
            <p:spPr>
              <a:xfrm>
                <a:off x="0" y="99532"/>
                <a:ext cx="156535" cy="156535"/>
              </a:xfrm>
              <a:prstGeom prst="ellipse">
                <a:avLst/>
              </a:prstGeom>
              <a:solidFill>
                <a:srgbClr val="EFA21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355" name="Orange Lemon Mint"/>
              <p:cNvSpPr txBox="1"/>
              <p:nvPr/>
            </p:nvSpPr>
            <p:spPr>
              <a:xfrm>
                <a:off x="241298" y="11087"/>
                <a:ext cx="2314647" cy="333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>
                  <a:defRPr sz="1500"/>
                </a:lvl1pPr>
              </a:lstStyle>
              <a:p>
                <a:r>
                  <a:rPr lang="de-DE" sz="750" dirty="0">
                    <a:solidFill>
                      <a:srgbClr val="000000"/>
                    </a:solidFill>
                    <a:latin typeface="Open Sans Light"/>
                    <a:ea typeface="Open Sans Light"/>
                    <a:cs typeface="Open Sans Light"/>
                  </a:rPr>
                  <a:t>Orange Lemon Mint</a:t>
                </a:r>
              </a:p>
            </p:txBody>
          </p:sp>
        </p:grpSp>
        <p:grpSp>
          <p:nvGrpSpPr>
            <p:cNvPr id="359" name="Gruppera"/>
            <p:cNvGrpSpPr/>
            <p:nvPr/>
          </p:nvGrpSpPr>
          <p:grpSpPr>
            <a:xfrm>
              <a:off x="0" y="352580"/>
              <a:ext cx="2555943" cy="333421"/>
              <a:chOff x="0" y="11092"/>
              <a:chExt cx="2555942" cy="333419"/>
            </a:xfrm>
          </p:grpSpPr>
          <p:sp>
            <p:nvSpPr>
              <p:cNvPr id="357" name="Cirkel"/>
              <p:cNvSpPr/>
              <p:nvPr/>
            </p:nvSpPr>
            <p:spPr>
              <a:xfrm>
                <a:off x="0" y="99533"/>
                <a:ext cx="156535" cy="156535"/>
              </a:xfrm>
              <a:prstGeom prst="ellipse">
                <a:avLst/>
              </a:prstGeom>
              <a:solidFill>
                <a:srgbClr val="B655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358" name="Grapefruit Lemon Lime"/>
              <p:cNvSpPr txBox="1"/>
              <p:nvPr/>
            </p:nvSpPr>
            <p:spPr>
              <a:xfrm>
                <a:off x="241294" y="11092"/>
                <a:ext cx="2314648" cy="3334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>
                  <a:defRPr sz="1500"/>
                </a:lvl1pPr>
              </a:lstStyle>
              <a:p>
                <a:r>
                  <a:rPr lang="de-DE" sz="750">
                    <a:solidFill>
                      <a:srgbClr val="000000"/>
                    </a:solidFill>
                    <a:latin typeface="Open Sans Light"/>
                    <a:ea typeface="Open Sans Light"/>
                    <a:cs typeface="Open Sans Light"/>
                  </a:rPr>
                  <a:t>Grapefruit Lemon Lime</a:t>
                </a:r>
              </a:p>
            </p:txBody>
          </p:sp>
        </p:grpSp>
        <p:grpSp>
          <p:nvGrpSpPr>
            <p:cNvPr id="362" name="Gruppera"/>
            <p:cNvGrpSpPr/>
            <p:nvPr/>
          </p:nvGrpSpPr>
          <p:grpSpPr>
            <a:xfrm>
              <a:off x="2646891" y="346930"/>
              <a:ext cx="1750622" cy="333424"/>
              <a:chOff x="0" y="11087"/>
              <a:chExt cx="1750620" cy="333422"/>
            </a:xfrm>
          </p:grpSpPr>
          <p:sp>
            <p:nvSpPr>
              <p:cNvPr id="360" name="Cirkel"/>
              <p:cNvSpPr/>
              <p:nvPr/>
            </p:nvSpPr>
            <p:spPr>
              <a:xfrm>
                <a:off x="0" y="99531"/>
                <a:ext cx="156535" cy="156536"/>
              </a:xfrm>
              <a:prstGeom prst="ellipse">
                <a:avLst/>
              </a:prstGeom>
              <a:solidFill>
                <a:srgbClr val="F5ED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361" name="Vanilla"/>
              <p:cNvSpPr txBox="1"/>
              <p:nvPr/>
            </p:nvSpPr>
            <p:spPr>
              <a:xfrm>
                <a:off x="241298" y="11087"/>
                <a:ext cx="1509322" cy="333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>
                  <a:defRPr sz="1500"/>
                </a:lvl1pPr>
              </a:lstStyle>
              <a:p>
                <a:r>
                  <a:rPr lang="de-DE" sz="750">
                    <a:solidFill>
                      <a:srgbClr val="000000"/>
                    </a:solidFill>
                    <a:latin typeface="Open Sans Light"/>
                    <a:ea typeface="Open Sans Light"/>
                    <a:cs typeface="Open Sans Light"/>
                  </a:rPr>
                  <a:t>Vanilla</a:t>
                </a:r>
              </a:p>
            </p:txBody>
          </p:sp>
        </p:grpSp>
        <p:grpSp>
          <p:nvGrpSpPr>
            <p:cNvPr id="365" name="Gruppera"/>
            <p:cNvGrpSpPr/>
            <p:nvPr/>
          </p:nvGrpSpPr>
          <p:grpSpPr>
            <a:xfrm>
              <a:off x="2646891" y="11087"/>
              <a:ext cx="2342164" cy="333422"/>
              <a:chOff x="0" y="11087"/>
              <a:chExt cx="2342162" cy="333422"/>
            </a:xfrm>
          </p:grpSpPr>
          <p:sp>
            <p:nvSpPr>
              <p:cNvPr id="363" name="Cirkel"/>
              <p:cNvSpPr/>
              <p:nvPr/>
            </p:nvSpPr>
            <p:spPr>
              <a:xfrm>
                <a:off x="0" y="99533"/>
                <a:ext cx="156535" cy="156535"/>
              </a:xfrm>
              <a:prstGeom prst="ellipse">
                <a:avLst/>
              </a:prstGeom>
              <a:solidFill>
                <a:srgbClr val="F6D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364" name="Lemon"/>
              <p:cNvSpPr txBox="1"/>
              <p:nvPr/>
            </p:nvSpPr>
            <p:spPr>
              <a:xfrm>
                <a:off x="241298" y="11087"/>
                <a:ext cx="2100864" cy="333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>
                  <a:defRPr sz="1500"/>
                </a:lvl1pPr>
              </a:lstStyle>
              <a:p>
                <a:r>
                  <a:rPr lang="de-DE" sz="750" dirty="0">
                    <a:solidFill>
                      <a:srgbClr val="000000"/>
                    </a:solidFill>
                    <a:latin typeface="Open Sans Light"/>
                    <a:ea typeface="Open Sans Light"/>
                    <a:cs typeface="Open Sans Light"/>
                  </a:rPr>
                  <a:t>Lemon</a:t>
                </a:r>
              </a:p>
            </p:txBody>
          </p:sp>
        </p:grpSp>
      </p:grpSp>
      <p:grpSp>
        <p:nvGrpSpPr>
          <p:cNvPr id="373" name="Gruppera"/>
          <p:cNvGrpSpPr/>
          <p:nvPr/>
        </p:nvGrpSpPr>
        <p:grpSpPr>
          <a:xfrm>
            <a:off x="294772" y="5939737"/>
            <a:ext cx="3572007" cy="988008"/>
            <a:chOff x="0" y="0"/>
            <a:chExt cx="7144012" cy="1976014"/>
          </a:xfrm>
        </p:grpSpPr>
        <p:pic>
          <p:nvPicPr>
            <p:cNvPr id="367" name="InformedSport_Logo_RGB.png" descr="InformedSport_Logo_RGB.png"/>
            <p:cNvPicPr>
              <a:picLocks noChangeAspect="1"/>
            </p:cNvPicPr>
            <p:nvPr/>
          </p:nvPicPr>
          <p:blipFill>
            <a:blip r:embed="rId3"/>
            <a:srcRect l="15443" r="15443"/>
            <a:stretch>
              <a:fillRect/>
            </a:stretch>
          </p:blipFill>
          <p:spPr>
            <a:xfrm>
              <a:off x="5948626" y="0"/>
              <a:ext cx="1195387" cy="1976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KETO-sv.png" descr="KETO-sv.png"/>
            <p:cNvPicPr>
              <a:picLocks noChangeAspect="1"/>
            </p:cNvPicPr>
            <p:nvPr/>
          </p:nvPicPr>
          <p:blipFill>
            <a:blip r:embed="rId4"/>
            <a:srcRect t="204" b="204"/>
            <a:stretch>
              <a:fillRect/>
            </a:stretch>
          </p:blipFill>
          <p:spPr>
            <a:xfrm>
              <a:off x="2397583" y="344090"/>
              <a:ext cx="1063087" cy="1054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MOfree-gron.png" descr="GMOfree-gron.png"/>
            <p:cNvPicPr>
              <a:picLocks noChangeAspect="1"/>
            </p:cNvPicPr>
            <p:nvPr/>
          </p:nvPicPr>
          <p:blipFill>
            <a:blip r:embed="rId5"/>
            <a:srcRect l="206"/>
            <a:stretch>
              <a:fillRect/>
            </a:stretch>
          </p:blipFill>
          <p:spPr>
            <a:xfrm>
              <a:off x="1207547" y="347967"/>
              <a:ext cx="1056729" cy="1054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FOS_mandatory_RGB.png" descr="FOS_mandatory_RGB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7733" y="102243"/>
              <a:ext cx="1534278" cy="1538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MP-Lysi.ai" descr="GMP-Lysi.ai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8969" y="344090"/>
              <a:ext cx="1054402" cy="1054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Natural-gron.png" descr="Natural-gron.png"/>
            <p:cNvPicPr>
              <a:picLocks noChangeAspect="1"/>
            </p:cNvPicPr>
            <p:nvPr/>
          </p:nvPicPr>
          <p:blipFill>
            <a:blip r:embed="rId8"/>
            <a:srcRect t="204" b="204"/>
            <a:stretch>
              <a:fillRect/>
            </a:stretch>
          </p:blipFill>
          <p:spPr>
            <a:xfrm>
              <a:off x="0" y="344090"/>
              <a:ext cx="1063086" cy="1054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7" name="Gruppera"/>
          <p:cNvGrpSpPr/>
          <p:nvPr/>
        </p:nvGrpSpPr>
        <p:grpSpPr>
          <a:xfrm>
            <a:off x="1959089" y="3041883"/>
            <a:ext cx="3104136" cy="436017"/>
            <a:chOff x="0" y="46587"/>
            <a:chExt cx="6208270" cy="872025"/>
          </a:xfrm>
        </p:grpSpPr>
        <p:sp>
          <p:nvSpPr>
            <p:cNvPr id="374" name="Omega-3, EPA, DHA, DPA  (from wild fish)"/>
            <p:cNvSpPr/>
            <p:nvPr/>
          </p:nvSpPr>
          <p:spPr>
            <a:xfrm>
              <a:off x="0" y="46587"/>
              <a:ext cx="4131277" cy="872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r">
                <a:defRPr sz="2500"/>
              </a:pPr>
              <a:r>
                <a:rPr lang="de-DE" sz="125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Omega-3, EPA, DHA, DPA </a:t>
              </a:r>
              <a:br>
                <a:rPr sz="1250" dirty="0"/>
              </a:br>
              <a:r>
                <a:rPr lang="de-DE" sz="125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(aus wildlebendem Fisch)</a:t>
              </a:r>
            </a:p>
          </p:txBody>
        </p:sp>
        <p:sp>
          <p:nvSpPr>
            <p:cNvPr id="375" name="Cirkel"/>
            <p:cNvSpPr/>
            <p:nvPr/>
          </p:nvSpPr>
          <p:spPr>
            <a:xfrm>
              <a:off x="6083253" y="420092"/>
              <a:ext cx="125017" cy="125016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 sz="1600"/>
            </a:p>
          </p:txBody>
        </p:sp>
        <p:sp>
          <p:nvSpPr>
            <p:cNvPr id="376" name="Linje"/>
            <p:cNvSpPr/>
            <p:nvPr/>
          </p:nvSpPr>
          <p:spPr>
            <a:xfrm>
              <a:off x="4276725" y="482599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381" name="Gruppera"/>
          <p:cNvGrpSpPr/>
          <p:nvPr/>
        </p:nvGrpSpPr>
        <p:grpSpPr>
          <a:xfrm>
            <a:off x="7135531" y="3041883"/>
            <a:ext cx="3406481" cy="436017"/>
            <a:chOff x="0" y="46587"/>
            <a:chExt cx="6812960" cy="872025"/>
          </a:xfrm>
        </p:grpSpPr>
        <p:sp>
          <p:nvSpPr>
            <p:cNvPr id="378" name="Vitamin E (tocopherols / tocotrienols)"/>
            <p:cNvSpPr/>
            <p:nvPr/>
          </p:nvSpPr>
          <p:spPr>
            <a:xfrm>
              <a:off x="2118217" y="46587"/>
              <a:ext cx="4694743" cy="872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l">
                <a:defRPr sz="2500"/>
              </a:pPr>
              <a:r>
                <a:rPr lang="de-DE" sz="125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Vitamin E</a:t>
              </a:r>
              <a:br>
                <a:rPr sz="1250" dirty="0"/>
              </a:br>
              <a:r>
                <a:rPr lang="de-DE" sz="125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(</a:t>
              </a:r>
              <a:r>
                <a:rPr lang="de-DE" sz="1250" dirty="0" err="1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Tocopherole</a:t>
              </a:r>
              <a:r>
                <a:rPr lang="de-DE" sz="125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/</a:t>
              </a:r>
              <a:r>
                <a:rPr lang="de-DE" sz="1250" dirty="0" err="1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Tocotrienole</a:t>
              </a:r>
              <a:r>
                <a:rPr lang="de-DE" sz="125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)</a:t>
              </a:r>
            </a:p>
          </p:txBody>
        </p:sp>
        <p:sp>
          <p:nvSpPr>
            <p:cNvPr id="379" name="Cirkel"/>
            <p:cNvSpPr/>
            <p:nvPr/>
          </p:nvSpPr>
          <p:spPr>
            <a:xfrm flipH="1">
              <a:off x="0" y="420091"/>
              <a:ext cx="125016" cy="125017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 sz="1600"/>
            </a:p>
          </p:txBody>
        </p:sp>
        <p:sp>
          <p:nvSpPr>
            <p:cNvPr id="380" name="Linje"/>
            <p:cNvSpPr/>
            <p:nvPr/>
          </p:nvSpPr>
          <p:spPr>
            <a:xfrm>
              <a:off x="44090" y="482599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385" name="Gruppera"/>
          <p:cNvGrpSpPr/>
          <p:nvPr/>
        </p:nvGrpSpPr>
        <p:grpSpPr>
          <a:xfrm>
            <a:off x="7135530" y="2497020"/>
            <a:ext cx="3559004" cy="243656"/>
            <a:chOff x="0" y="23048"/>
            <a:chExt cx="7118006" cy="487302"/>
          </a:xfrm>
        </p:grpSpPr>
        <p:sp>
          <p:nvSpPr>
            <p:cNvPr id="382" name="Naturally sourced ingredients"/>
            <p:cNvSpPr/>
            <p:nvPr/>
          </p:nvSpPr>
          <p:spPr>
            <a:xfrm>
              <a:off x="2118221" y="23048"/>
              <a:ext cx="4999785" cy="48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defRPr sz="2500"/>
              </a:lvl1pPr>
            </a:lstStyle>
            <a:p>
              <a:r>
                <a:rPr lang="de-DE" sz="125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Natürlich gewonnene Inhaltsstoffe</a:t>
              </a:r>
            </a:p>
          </p:txBody>
        </p:sp>
        <p:sp>
          <p:nvSpPr>
            <p:cNvPr id="383" name="Cirkel"/>
            <p:cNvSpPr/>
            <p:nvPr/>
          </p:nvSpPr>
          <p:spPr>
            <a:xfrm flipH="1">
              <a:off x="0" y="204192"/>
              <a:ext cx="125016" cy="125016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 sz="1600"/>
            </a:p>
          </p:txBody>
        </p:sp>
        <p:sp>
          <p:nvSpPr>
            <p:cNvPr id="384" name="Linje"/>
            <p:cNvSpPr/>
            <p:nvPr/>
          </p:nvSpPr>
          <p:spPr>
            <a:xfrm>
              <a:off x="52697" y="266699"/>
              <a:ext cx="1870243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389" name="Gruppera"/>
          <p:cNvGrpSpPr/>
          <p:nvPr/>
        </p:nvGrpSpPr>
        <p:grpSpPr>
          <a:xfrm>
            <a:off x="1959089" y="3733541"/>
            <a:ext cx="3104136" cy="243656"/>
            <a:chOff x="0" y="23050"/>
            <a:chExt cx="6208270" cy="487302"/>
          </a:xfrm>
        </p:grpSpPr>
        <p:sp>
          <p:nvSpPr>
            <p:cNvPr id="386" name="Vitamin D3"/>
            <p:cNvSpPr/>
            <p:nvPr/>
          </p:nvSpPr>
          <p:spPr>
            <a:xfrm>
              <a:off x="0" y="23050"/>
              <a:ext cx="4131277" cy="48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r">
                <a:defRPr sz="2500"/>
              </a:pPr>
              <a:r>
                <a:rPr lang="de-DE" sz="125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Vitamin D</a:t>
              </a:r>
              <a:r>
                <a:rPr lang="de-DE" sz="1250" baseline="-500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3</a:t>
              </a:r>
            </a:p>
          </p:txBody>
        </p:sp>
        <p:sp>
          <p:nvSpPr>
            <p:cNvPr id="387" name="Cirkel"/>
            <p:cNvSpPr/>
            <p:nvPr/>
          </p:nvSpPr>
          <p:spPr>
            <a:xfrm>
              <a:off x="6083253" y="204192"/>
              <a:ext cx="125017" cy="125016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 sz="1600"/>
            </a:p>
          </p:txBody>
        </p:sp>
        <p:sp>
          <p:nvSpPr>
            <p:cNvPr id="388" name="Linje"/>
            <p:cNvSpPr/>
            <p:nvPr/>
          </p:nvSpPr>
          <p:spPr>
            <a:xfrm>
              <a:off x="4276725" y="266700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393" name="Gruppera"/>
          <p:cNvGrpSpPr/>
          <p:nvPr/>
        </p:nvGrpSpPr>
        <p:grpSpPr>
          <a:xfrm>
            <a:off x="7135531" y="3733540"/>
            <a:ext cx="3722970" cy="243656"/>
            <a:chOff x="0" y="23046"/>
            <a:chExt cx="7445938" cy="487309"/>
          </a:xfrm>
        </p:grpSpPr>
        <p:sp>
          <p:nvSpPr>
            <p:cNvPr id="390" name="Dosage by weight and age"/>
            <p:cNvSpPr txBox="1"/>
            <p:nvPr/>
          </p:nvSpPr>
          <p:spPr>
            <a:xfrm>
              <a:off x="2118217" y="23046"/>
              <a:ext cx="5327721" cy="487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l">
                <a:defRPr sz="2500"/>
              </a:lvl1pPr>
            </a:lstStyle>
            <a:p>
              <a:r>
                <a:rPr lang="de-DE" sz="1250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Dosierung nach Gewicht</a:t>
              </a:r>
            </a:p>
          </p:txBody>
        </p:sp>
        <p:sp>
          <p:nvSpPr>
            <p:cNvPr id="391" name="Cirkel"/>
            <p:cNvSpPr/>
            <p:nvPr/>
          </p:nvSpPr>
          <p:spPr>
            <a:xfrm flipH="1">
              <a:off x="0" y="204191"/>
              <a:ext cx="125016" cy="125017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 sz="1600"/>
            </a:p>
          </p:txBody>
        </p:sp>
        <p:sp>
          <p:nvSpPr>
            <p:cNvPr id="392" name="Linje"/>
            <p:cNvSpPr/>
            <p:nvPr/>
          </p:nvSpPr>
          <p:spPr>
            <a:xfrm>
              <a:off x="44090" y="266699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grpSp>
        <p:nvGrpSpPr>
          <p:cNvPr id="397" name="Gruppera"/>
          <p:cNvGrpSpPr/>
          <p:nvPr/>
        </p:nvGrpSpPr>
        <p:grpSpPr>
          <a:xfrm>
            <a:off x="1741304" y="2401957"/>
            <a:ext cx="3321921" cy="436017"/>
            <a:chOff x="1" y="46586"/>
            <a:chExt cx="6643840" cy="872030"/>
          </a:xfrm>
        </p:grpSpPr>
        <p:sp>
          <p:nvSpPr>
            <p:cNvPr id="394" name="Polyphenols to  prevent oxidation"/>
            <p:cNvSpPr txBox="1"/>
            <p:nvPr/>
          </p:nvSpPr>
          <p:spPr>
            <a:xfrm>
              <a:off x="1" y="46586"/>
              <a:ext cx="4566849" cy="87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r">
                <a:defRPr sz="2500"/>
              </a:pPr>
              <a:r>
                <a:rPr lang="de-DE" sz="125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Polyphenole </a:t>
              </a:r>
              <a:br>
                <a:rPr sz="1250"/>
              </a:br>
              <a:r>
                <a:rPr lang="de-DE" sz="125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verhindern die Oxidation </a:t>
              </a:r>
            </a:p>
          </p:txBody>
        </p:sp>
        <p:sp>
          <p:nvSpPr>
            <p:cNvPr id="395" name="Cirkel"/>
            <p:cNvSpPr/>
            <p:nvPr/>
          </p:nvSpPr>
          <p:spPr>
            <a:xfrm>
              <a:off x="6518824" y="420091"/>
              <a:ext cx="125017" cy="125017"/>
            </a:xfrm>
            <a:prstGeom prst="ellipse">
              <a:avLst/>
            </a:prstGeom>
            <a:solidFill>
              <a:srgbClr val="44009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>
                  <a:solidFill>
                    <a:srgbClr val="EE6F02"/>
                  </a:solidFill>
                </a:defRPr>
              </a:pPr>
              <a:endParaRPr sz="1600"/>
            </a:p>
          </p:txBody>
        </p:sp>
        <p:sp>
          <p:nvSpPr>
            <p:cNvPr id="396" name="Linje"/>
            <p:cNvSpPr/>
            <p:nvPr/>
          </p:nvSpPr>
          <p:spPr>
            <a:xfrm>
              <a:off x="4712296" y="482599"/>
              <a:ext cx="1887454" cy="1"/>
            </a:xfrm>
            <a:prstGeom prst="line">
              <a:avLst/>
            </a:prstGeom>
            <a:noFill/>
            <a:ln w="19050" cap="flat">
              <a:solidFill>
                <a:srgbClr val="440099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/>
              </a:pPr>
              <a:endParaRPr sz="1600"/>
            </a:p>
          </p:txBody>
        </p:sp>
      </p:grpSp>
      <p:sp>
        <p:nvSpPr>
          <p:cNvPr id="398" name="BalanceOil+…"/>
          <p:cNvSpPr txBox="1"/>
          <p:nvPr/>
        </p:nvSpPr>
        <p:spPr>
          <a:xfrm>
            <a:off x="647331" y="515902"/>
            <a:ext cx="11237204" cy="1097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1219169">
              <a:defRPr spc="5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e-DE" sz="2800" dirty="0" err="1">
                <a:solidFill>
                  <a:srgbClr val="000000"/>
                </a:solidFill>
                <a:ea typeface="Open Sans Semibold"/>
                <a:cs typeface="Open Sans Semibold"/>
              </a:rPr>
              <a:t>BalanceOil</a:t>
            </a:r>
            <a:r>
              <a:rPr lang="de-DE" sz="2800" dirty="0">
                <a:solidFill>
                  <a:srgbClr val="000000"/>
                </a:solidFill>
                <a:ea typeface="Open Sans Semibold"/>
                <a:cs typeface="Open Sans Semibold"/>
              </a:rPr>
              <a:t>+</a:t>
            </a:r>
          </a:p>
          <a:p>
            <a:pPr defTabSz="1219169">
              <a:defRPr sz="3000"/>
            </a:pPr>
            <a:r>
              <a:rPr lang="de-DE" sz="2000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Bringen Sie Ihren Körper mit unserer einzigartigen, </a:t>
            </a:r>
            <a:br>
              <a:rPr sz="2000" dirty="0"/>
            </a:br>
            <a:r>
              <a:rPr lang="de-DE" sz="2000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synergistischen Formel von innen ins Gleichgewicht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5994887-E4F0-A031-AF8C-2E3DE03407D3}"/>
              </a:ext>
            </a:extLst>
          </p:cNvPr>
          <p:cNvSpPr txBox="1"/>
          <p:nvPr/>
        </p:nvSpPr>
        <p:spPr>
          <a:xfrm>
            <a:off x="2860749" y="2126996"/>
            <a:ext cx="1441174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de-DE" dirty="0">
                <a:solidFill>
                  <a:srgbClr val="000000"/>
                </a:solidFill>
                <a:sym typeface="Open Sans Light"/>
              </a:rPr>
              <a:t>(Vitamin P)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215036-86F1-5DE8-F6AE-37DE44D35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2243" y="274127"/>
            <a:ext cx="1837047" cy="83547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51459B3A-7C4F-6074-46AA-81905E7FEFF0}"/>
              </a:ext>
            </a:extLst>
          </p:cNvPr>
          <p:cNvSpPr txBox="1"/>
          <p:nvPr/>
        </p:nvSpPr>
        <p:spPr>
          <a:xfrm>
            <a:off x="823688" y="738273"/>
            <a:ext cx="6354353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/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Halte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deinen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 Darm in Balance –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deine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 Haut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wird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 es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dir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danken</a:t>
            </a:r>
            <a:endParaRPr lang="en-US" sz="2400" dirty="0"/>
          </a:p>
        </p:txBody>
      </p:sp>
      <p:pic>
        <p:nvPicPr>
          <p:cNvPr id="2" name="Bildobjekt 1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17C066EF-8D82-0C86-6656-B18321038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33" y="6580574"/>
            <a:ext cx="746932" cy="123045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6A3E2F0-23EB-85C4-25B8-9E5379706E25}"/>
              </a:ext>
            </a:extLst>
          </p:cNvPr>
          <p:cNvSpPr txBox="1"/>
          <p:nvPr/>
        </p:nvSpPr>
        <p:spPr>
          <a:xfrm>
            <a:off x="860517" y="2237767"/>
            <a:ext cx="5547779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/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Das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Darmmikrobiom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wie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ein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tropischer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Regenwald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menschlichen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Körper.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8B1C15E-06C6-A08F-C674-D249F7BD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541" y="1495259"/>
            <a:ext cx="4480887" cy="396707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AA3D196-C97C-82BD-E835-8E85C561182E}"/>
              </a:ext>
            </a:extLst>
          </p:cNvPr>
          <p:cNvSpPr txBox="1"/>
          <p:nvPr/>
        </p:nvSpPr>
        <p:spPr>
          <a:xfrm>
            <a:off x="860517" y="3547827"/>
            <a:ext cx="5450342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/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Wird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es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gepflegt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und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unterstützt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profitiert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der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ganze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Körper –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besonders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die Haut.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E98BE1-BBD9-FA60-B26A-CEB8349C7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76" y="5793990"/>
            <a:ext cx="1837047" cy="8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0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• 8 EFSA claims"/>
          <p:cNvSpPr txBox="1"/>
          <p:nvPr/>
        </p:nvSpPr>
        <p:spPr>
          <a:xfrm>
            <a:off x="2786166" y="6430772"/>
            <a:ext cx="1910260" cy="16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lvl="2" defTabSz="228600">
              <a:defRPr sz="1500" b="1" i="1">
                <a:latin typeface="Open Sans"/>
                <a:ea typeface="Open Sans"/>
                <a:cs typeface="Open Sans"/>
                <a:sym typeface="Open Sans"/>
              </a:defRPr>
            </a:pPr>
            <a:r>
              <a:rPr lang="de-DE" sz="750" i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• </a:t>
            </a:r>
            <a:r>
              <a:rPr lang="de-DE" sz="750" i="1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8 EFSA-Angaben</a:t>
            </a:r>
          </a:p>
        </p:txBody>
      </p:sp>
      <p:grpSp>
        <p:nvGrpSpPr>
          <p:cNvPr id="659" name="Gruppera"/>
          <p:cNvGrpSpPr/>
          <p:nvPr/>
        </p:nvGrpSpPr>
        <p:grpSpPr>
          <a:xfrm>
            <a:off x="317881" y="2190256"/>
            <a:ext cx="4347103" cy="1256068"/>
            <a:chOff x="0" y="0"/>
            <a:chExt cx="8694203" cy="2512135"/>
          </a:xfrm>
        </p:grpSpPr>
        <p:sp>
          <p:nvSpPr>
            <p:cNvPr id="653" name="Healthy bowel functions"/>
            <p:cNvSpPr txBox="1"/>
            <p:nvPr/>
          </p:nvSpPr>
          <p:spPr>
            <a:xfrm>
              <a:off x="1027452" y="1821112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rPr lang="de-DE" sz="1500" spc="75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Gesunde Darmfunktionen</a:t>
              </a:r>
            </a:p>
          </p:txBody>
        </p:sp>
        <p:sp>
          <p:nvSpPr>
            <p:cNvPr id="654" name="Gut health"/>
            <p:cNvSpPr txBox="1"/>
            <p:nvPr/>
          </p:nvSpPr>
          <p:spPr>
            <a:xfrm>
              <a:off x="1027452" y="938408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rPr lang="de-DE" sz="1500" spc="75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Darmgesundheit</a:t>
              </a:r>
            </a:p>
          </p:txBody>
        </p:sp>
        <p:sp>
          <p:nvSpPr>
            <p:cNvPr id="655" name="Dietary fiber blend"/>
            <p:cNvSpPr txBox="1"/>
            <p:nvPr/>
          </p:nvSpPr>
          <p:spPr>
            <a:xfrm>
              <a:off x="1027452" y="55704"/>
              <a:ext cx="7666752" cy="654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l" defTabSz="457200">
                <a:lnSpc>
                  <a:spcPts val="6300"/>
                </a:lnSpc>
                <a:defRPr sz="3000" spc="150"/>
              </a:lvl1pPr>
            </a:lstStyle>
            <a:p>
              <a:pPr>
                <a:lnSpc>
                  <a:spcPct val="100000"/>
                </a:lnSpc>
              </a:pPr>
              <a:r>
                <a:rPr lang="de-DE" sz="1500" spc="75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Ballaststoffmischung</a:t>
              </a:r>
            </a:p>
          </p:txBody>
        </p:sp>
        <p:pic>
          <p:nvPicPr>
            <p:cNvPr id="656" name="SYMBOLER_zinobiotic-plus-blue.png" descr="SYMBOLER_zinobiotic-plus-blue.png"/>
            <p:cNvPicPr>
              <a:picLocks noChangeAspect="1"/>
            </p:cNvPicPr>
            <p:nvPr/>
          </p:nvPicPr>
          <p:blipFill>
            <a:blip r:embed="rId2"/>
            <a:srcRect l="57482" t="20832" r="39553"/>
            <a:stretch>
              <a:fillRect/>
            </a:stretch>
          </p:blipFill>
          <p:spPr>
            <a:xfrm>
              <a:off x="0" y="1759107"/>
              <a:ext cx="787919" cy="753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7" name="SYMBOLER_zinobiotic-plus-blue.png" descr="SYMBOLER_zinobiotic-plus-blue.png"/>
            <p:cNvPicPr>
              <a:picLocks noChangeAspect="1"/>
            </p:cNvPicPr>
            <p:nvPr/>
          </p:nvPicPr>
          <p:blipFill>
            <a:blip r:embed="rId2"/>
            <a:srcRect l="96956" t="16826" r="79" b="2670"/>
            <a:stretch>
              <a:fillRect/>
            </a:stretch>
          </p:blipFill>
          <p:spPr>
            <a:xfrm>
              <a:off x="12700" y="0"/>
              <a:ext cx="787919" cy="765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8" name="SYMBOLER_zinobiotic-plus-blue.png" descr="SYMBOLER_zinobiotic-plus-blue.png"/>
            <p:cNvPicPr>
              <a:picLocks noChangeAspect="1"/>
            </p:cNvPicPr>
            <p:nvPr/>
          </p:nvPicPr>
          <p:blipFill>
            <a:blip r:embed="rId2"/>
            <a:srcRect l="54" t="20832" r="96981"/>
            <a:stretch>
              <a:fillRect/>
            </a:stretch>
          </p:blipFill>
          <p:spPr>
            <a:xfrm>
              <a:off x="0" y="889103"/>
              <a:ext cx="787919" cy="753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3" name="Gruppera"/>
          <p:cNvGrpSpPr/>
          <p:nvPr/>
        </p:nvGrpSpPr>
        <p:grpSpPr>
          <a:xfrm>
            <a:off x="4994374" y="-1"/>
            <a:ext cx="7199750" cy="6878533"/>
            <a:chOff x="0" y="0"/>
            <a:chExt cx="14399496" cy="13757063"/>
          </a:xfrm>
        </p:grpSpPr>
        <p:pic>
          <p:nvPicPr>
            <p:cNvPr id="660" name="zinobiotic-plus-1178062665-2485x2321px-110dpi.jpg" descr="zinobiotic-plus-1178062665-2485x2321px-110dpi.jpg"/>
            <p:cNvPicPr>
              <a:picLocks noChangeAspect="1"/>
            </p:cNvPicPr>
            <p:nvPr/>
          </p:nvPicPr>
          <p:blipFill>
            <a:blip r:embed="rId3"/>
            <a:srcRect l="972" r="972"/>
            <a:stretch>
              <a:fillRect/>
            </a:stretch>
          </p:blipFill>
          <p:spPr>
            <a:xfrm>
              <a:off x="0" y="0"/>
              <a:ext cx="14399498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72" name="Gruppera"/>
            <p:cNvGrpSpPr/>
            <p:nvPr/>
          </p:nvGrpSpPr>
          <p:grpSpPr>
            <a:xfrm>
              <a:off x="6258183" y="11916257"/>
              <a:ext cx="7936323" cy="1840807"/>
              <a:chOff x="93704" y="0"/>
              <a:chExt cx="7936321" cy="1840806"/>
            </a:xfrm>
          </p:grpSpPr>
          <p:pic>
            <p:nvPicPr>
              <p:cNvPr id="661" name="InformedSport_Logo_RGB.png" descr="InformedSport_Logo_RGB.png"/>
              <p:cNvPicPr>
                <a:picLocks noChangeAspect="1"/>
              </p:cNvPicPr>
              <p:nvPr/>
            </p:nvPicPr>
            <p:blipFill>
              <a:blip r:embed="rId4"/>
              <a:srcRect l="15443" r="15443"/>
              <a:stretch>
                <a:fillRect/>
              </a:stretch>
            </p:blipFill>
            <p:spPr>
              <a:xfrm>
                <a:off x="5485526" y="0"/>
                <a:ext cx="1113593" cy="184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2" name="VeganTM - white.png" descr="VeganTM - white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6589" y="344153"/>
                <a:ext cx="1383438" cy="11169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3" name="Gluten-cmyk.png" descr="Gluten-cmyk.png"/>
              <p:cNvPicPr>
                <a:picLocks noChangeAspect="1"/>
              </p:cNvPicPr>
              <p:nvPr/>
            </p:nvPicPr>
            <p:blipFill>
              <a:blip r:embed="rId6"/>
              <a:srcRect l="206" r="206"/>
              <a:stretch>
                <a:fillRect/>
              </a:stretch>
            </p:blipFill>
            <p:spPr>
              <a:xfrm>
                <a:off x="3366958" y="311184"/>
                <a:ext cx="987907" cy="987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66" name="Gruppera"/>
              <p:cNvGrpSpPr/>
              <p:nvPr/>
            </p:nvGrpSpPr>
            <p:grpSpPr>
              <a:xfrm>
                <a:off x="2280423" y="311184"/>
                <a:ext cx="987906" cy="987906"/>
                <a:chOff x="0" y="0"/>
                <a:chExt cx="987905" cy="987905"/>
              </a:xfrm>
            </p:grpSpPr>
            <p:sp>
              <p:nvSpPr>
                <p:cNvPr id="664" name="Cirkel"/>
                <p:cNvSpPr/>
                <p:nvPr/>
              </p:nvSpPr>
              <p:spPr>
                <a:xfrm>
                  <a:off x="20297" y="20298"/>
                  <a:ext cx="947226" cy="94722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600"/>
                </a:p>
              </p:txBody>
            </p:sp>
            <p:pic>
              <p:nvPicPr>
                <p:cNvPr id="665" name="HighFiber-cmyk.png" descr="HighFiber-cmyk.png"/>
                <p:cNvPicPr>
                  <a:picLocks noChangeAspect="1"/>
                </p:cNvPicPr>
                <p:nvPr/>
              </p:nvPicPr>
              <p:blipFill>
                <a:blip r:embed="rId7"/>
                <a:srcRect l="206" r="206"/>
                <a:stretch>
                  <a:fillRect/>
                </a:stretch>
              </p:blipFill>
              <p:spPr>
                <a:xfrm>
                  <a:off x="0" y="0"/>
                  <a:ext cx="987906" cy="9879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667" name="GMOfree-gron.png" descr="GMOfree-gron.png"/>
              <p:cNvPicPr>
                <a:picLocks noChangeAspect="1"/>
              </p:cNvPicPr>
              <p:nvPr/>
            </p:nvPicPr>
            <p:blipFill>
              <a:blip r:embed="rId8"/>
              <a:srcRect l="206" r="206"/>
              <a:stretch>
                <a:fillRect/>
              </a:stretch>
            </p:blipFill>
            <p:spPr>
              <a:xfrm>
                <a:off x="1183011" y="306819"/>
                <a:ext cx="992136" cy="992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70" name="Gruppera"/>
              <p:cNvGrpSpPr/>
              <p:nvPr/>
            </p:nvGrpSpPr>
            <p:grpSpPr>
              <a:xfrm>
                <a:off x="93704" y="306819"/>
                <a:ext cx="994195" cy="992136"/>
                <a:chOff x="97805" y="0"/>
                <a:chExt cx="994193" cy="992135"/>
              </a:xfrm>
            </p:grpSpPr>
            <p:sp>
              <p:nvSpPr>
                <p:cNvPr id="668" name="Cirkel"/>
                <p:cNvSpPr/>
                <p:nvPr/>
              </p:nvSpPr>
              <p:spPr>
                <a:xfrm>
                  <a:off x="122344" y="24664"/>
                  <a:ext cx="947226" cy="94722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 sz="1600"/>
                </a:p>
              </p:txBody>
            </p:sp>
            <p:pic>
              <p:nvPicPr>
                <p:cNvPr id="669" name="Natural-gron.png" descr="Natural-gron.png"/>
                <p:cNvPicPr>
                  <a:picLocks noChangeAspect="1"/>
                </p:cNvPicPr>
                <p:nvPr/>
              </p:nvPicPr>
              <p:blipFill>
                <a:blip r:embed="rId9"/>
                <a:srcRect r="206"/>
                <a:stretch>
                  <a:fillRect/>
                </a:stretch>
              </p:blipFill>
              <p:spPr>
                <a:xfrm>
                  <a:off x="97805" y="0"/>
                  <a:ext cx="994195" cy="9921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671" name="KETO-sv.png" descr="KETO-sv.png"/>
              <p:cNvPicPr>
                <a:picLocks noChangeAspect="1"/>
              </p:cNvPicPr>
              <p:nvPr/>
            </p:nvPicPr>
            <p:blipFill>
              <a:blip r:embed="rId10"/>
              <a:srcRect l="206" r="206"/>
              <a:stretch>
                <a:fillRect/>
              </a:stretch>
            </p:blipFill>
            <p:spPr>
              <a:xfrm>
                <a:off x="4444800" y="311184"/>
                <a:ext cx="987906" cy="9879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74" name="ZinoBiotic+…"/>
          <p:cNvSpPr txBox="1"/>
          <p:nvPr/>
        </p:nvSpPr>
        <p:spPr>
          <a:xfrm>
            <a:off x="375593" y="646271"/>
            <a:ext cx="4429095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</a:ext>
          </a:extLst>
        </p:spPr>
        <p:txBody>
          <a:bodyPr lIns="25400" tIns="25400" rIns="25400" bIns="25400">
            <a:spAutoFit/>
          </a:bodyPr>
          <a:lstStyle/>
          <a:p>
            <a:pPr defTabSz="228600">
              <a:defRPr sz="6000" spc="419"/>
            </a:pPr>
            <a:r>
              <a:rPr lang="de-DE" sz="2500" spc="175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ZinoBiotic</a:t>
            </a:r>
            <a:r>
              <a:rPr lang="de-DE" sz="2500" spc="175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+</a:t>
            </a:r>
          </a:p>
          <a:p>
            <a:pPr defTabSz="228600">
              <a:defRPr sz="30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de-DE" sz="150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</a:rPr>
              <a:t>Pflegen Sie Ihre Darmgesundheit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BCA4BCF-8F0A-FAE1-3699-8C7E257696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776" y="5793990"/>
            <a:ext cx="1837047" cy="83547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51459B3A-7C4F-6074-46AA-81905E7FEFF0}"/>
              </a:ext>
            </a:extLst>
          </p:cNvPr>
          <p:cNvSpPr txBox="1"/>
          <p:nvPr/>
        </p:nvSpPr>
        <p:spPr>
          <a:xfrm>
            <a:off x="844470" y="740685"/>
            <a:ext cx="8903034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Die Haut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ist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unsere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erste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Verteidigungslinie</a:t>
            </a:r>
            <a:endParaRPr lang="en-US" sz="3000" spc="210" dirty="0">
              <a:solidFill>
                <a:srgbClr val="21212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" name="Bildobjekt 1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17C066EF-8D82-0C86-6656-B18321038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33" y="6580574"/>
            <a:ext cx="746932" cy="123045"/>
          </a:xfrm>
          <a:prstGeom prst="rect">
            <a:avLst/>
          </a:prstGeom>
        </p:spPr>
      </p:pic>
      <p:pic>
        <p:nvPicPr>
          <p:cNvPr id="1026" name="Picture 2" descr="Epidermis (Outer Layer of Skin): Layers, Function, Structure">
            <a:extLst>
              <a:ext uri="{FF2B5EF4-FFF2-40B4-BE49-F238E27FC236}">
                <a16:creationId xmlns:a16="http://schemas.microsoft.com/office/drawing/2014/main" id="{61D40721-494C-4F29-A7ED-F64A29CD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34" y="1593908"/>
            <a:ext cx="4129791" cy="41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9AD4324-5FD6-2635-9255-C331E9143054}"/>
              </a:ext>
            </a:extLst>
          </p:cNvPr>
          <p:cNvSpPr txBox="1"/>
          <p:nvPr/>
        </p:nvSpPr>
        <p:spPr>
          <a:xfrm>
            <a:off x="845527" y="2241030"/>
            <a:ext cx="561523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Sie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unser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grösstes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Organ und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schützt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unser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Inneres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vor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der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Aussenwelt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1A069D0-4370-79C5-FC33-950132AA5FAB}"/>
              </a:ext>
            </a:extLst>
          </p:cNvPr>
          <p:cNvSpPr txBox="1"/>
          <p:nvPr/>
        </p:nvSpPr>
        <p:spPr>
          <a:xfrm>
            <a:off x="844470" y="3556415"/>
            <a:ext cx="5251530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Die Haut muss von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innen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genährt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werden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um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gesund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widerstandsfähig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und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strahlend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zu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bleiben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2A3ABE-A4C6-EAA5-E325-302425C07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76" y="5793990"/>
            <a:ext cx="1837047" cy="8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18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51459B3A-7C4F-6074-46AA-81905E7FEFF0}"/>
              </a:ext>
            </a:extLst>
          </p:cNvPr>
          <p:cNvSpPr txBox="1"/>
          <p:nvPr/>
        </p:nvSpPr>
        <p:spPr>
          <a:xfrm>
            <a:off x="850493" y="744056"/>
            <a:ext cx="7137042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Was </a:t>
            </a:r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ist</a:t>
            </a:r>
            <a:r>
              <a:rPr lang="en-US" sz="3000" spc="210" dirty="0">
                <a:solidFill>
                  <a:srgbClr val="21212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Collagen?</a:t>
            </a:r>
          </a:p>
        </p:txBody>
      </p:sp>
      <p:pic>
        <p:nvPicPr>
          <p:cNvPr id="2050" name="Picture 2" descr="Collagen - Simple English Wikipedia, the free encyclopedia">
            <a:extLst>
              <a:ext uri="{FF2B5EF4-FFF2-40B4-BE49-F238E27FC236}">
                <a16:creationId xmlns:a16="http://schemas.microsoft.com/office/drawing/2014/main" id="{59700CF8-30D6-AD62-BA76-AFC2383A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556" y="1307606"/>
            <a:ext cx="3075790" cy="18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17C066EF-8D82-0C86-6656-B18321038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33" y="6580574"/>
            <a:ext cx="746932" cy="12304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25B0ABD-0DE2-29D6-C6C3-D338EE35C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/>
          <a:stretch/>
        </p:blipFill>
        <p:spPr>
          <a:xfrm>
            <a:off x="5786089" y="3429000"/>
            <a:ext cx="2376468" cy="275821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36109AD-8F29-5B7D-DD23-6A1D844C245C}"/>
              </a:ext>
            </a:extLst>
          </p:cNvPr>
          <p:cNvSpPr txBox="1"/>
          <p:nvPr/>
        </p:nvSpPr>
        <p:spPr>
          <a:xfrm>
            <a:off x="850493" y="2237849"/>
            <a:ext cx="541539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80%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unserer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Haut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besteht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aus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Collagen – dem “Kleber”, der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alles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zusammenhält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07A8C2C-35C4-BF4E-3CEB-DFB730052ED9}"/>
              </a:ext>
            </a:extLst>
          </p:cNvPr>
          <p:cNvSpPr txBox="1"/>
          <p:nvPr/>
        </p:nvSpPr>
        <p:spPr>
          <a:xfrm>
            <a:off x="850493" y="3473496"/>
            <a:ext cx="4688373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sorgt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für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straffe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pralle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Haut,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glänzendes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Haar und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starke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Nägel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3F7DA36-8649-E301-CA02-FD7F7D0D540F}"/>
              </a:ext>
            </a:extLst>
          </p:cNvPr>
          <p:cNvSpPr txBox="1"/>
          <p:nvPr/>
        </p:nvSpPr>
        <p:spPr>
          <a:xfrm>
            <a:off x="850493" y="4624881"/>
            <a:ext cx="4688373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Collagen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erhält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die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Muskelkraft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und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unterstützt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unsere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Knochen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und </a:t>
            </a:r>
            <a:r>
              <a:rPr lang="en-US" sz="2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Gelenke</a:t>
            </a: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E0766D9-6492-70D8-3327-1585E0CBE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7131" r="18729" b="6835"/>
          <a:stretch/>
        </p:blipFill>
        <p:spPr>
          <a:xfrm>
            <a:off x="8342870" y="3429000"/>
            <a:ext cx="2886145" cy="27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53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6724E1D-D5E1-7619-4154-6E949D8C7F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8445" r="5855"/>
          <a:stretch/>
        </p:blipFill>
        <p:spPr>
          <a:xfrm>
            <a:off x="-52466" y="0"/>
            <a:ext cx="12244466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1459B3A-7C4F-6074-46AA-81905E7FEFF0}"/>
              </a:ext>
            </a:extLst>
          </p:cNvPr>
          <p:cNvSpPr txBox="1"/>
          <p:nvPr/>
        </p:nvSpPr>
        <p:spPr>
          <a:xfrm>
            <a:off x="728227" y="734461"/>
            <a:ext cx="390315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rtl="0" fontAlgn="base"/>
            <a:r>
              <a:rPr lang="en-US" sz="3000" spc="210" dirty="0" err="1">
                <a:solidFill>
                  <a:srgbClr val="212121"/>
                </a:solidFill>
                <a:latin typeface="Open Sans Light"/>
                <a:ea typeface="Open Sans Light"/>
                <a:cs typeface="Open Sans Light"/>
              </a:rPr>
              <a:t>Hauptinhaltsstoffe</a:t>
            </a:r>
            <a:endParaRPr lang="en-US" sz="2400" dirty="0">
              <a:solidFill>
                <a:srgbClr val="21212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EA5FB05-EA56-B789-0623-F36E68C3C2A2}"/>
              </a:ext>
            </a:extLst>
          </p:cNvPr>
          <p:cNvSpPr txBox="1"/>
          <p:nvPr/>
        </p:nvSpPr>
        <p:spPr>
          <a:xfrm>
            <a:off x="420330" y="2162095"/>
            <a:ext cx="2569008" cy="937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8 Gramm </a:t>
            </a:r>
            <a:r>
              <a:rPr lang="en-US" sz="16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flüssiges</a:t>
            </a: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marines Collagen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aus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arktischem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wild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gefangenem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Fisch</a:t>
            </a:r>
            <a:endParaRPr lang="sv-SE" sz="16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Canela Text Regular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3F8108D-56F2-6623-FDEF-BF382E57132C}"/>
              </a:ext>
            </a:extLst>
          </p:cNvPr>
          <p:cNvSpPr txBox="1"/>
          <p:nvPr/>
        </p:nvSpPr>
        <p:spPr>
          <a:xfrm>
            <a:off x="554460" y="4132381"/>
            <a:ext cx="2300748" cy="494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120 </a:t>
            </a:r>
            <a:r>
              <a:rPr lang="en-US" sz="16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Milligramm</a:t>
            </a:r>
            <a:b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sz="16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Hyaluronsäure</a:t>
            </a:r>
            <a:endParaRPr lang="sv-SE" sz="1600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1DA9739-EA0F-53EC-C022-47ACD4A16E35}"/>
              </a:ext>
            </a:extLst>
          </p:cNvPr>
          <p:cNvSpPr txBox="1"/>
          <p:nvPr/>
        </p:nvSpPr>
        <p:spPr>
          <a:xfrm>
            <a:off x="8636438" y="2275054"/>
            <a:ext cx="2694006" cy="937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sz="16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Prä</a:t>
            </a: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- und </a:t>
            </a:r>
            <a:r>
              <a:rPr lang="en-US" sz="16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Postbiotika</a:t>
            </a: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 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(Plenibiotic™)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aus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Chicorée-Wurzelfasern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und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Milchsäurebakterien</a:t>
            </a:r>
            <a:endParaRPr lang="sv-SE" sz="1600" dirty="0">
              <a:solidFill>
                <a:srgbClr val="000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Canela Text Regular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9B52627-7C50-1BB9-B4CF-D850FF4441C7}"/>
              </a:ext>
            </a:extLst>
          </p:cNvPr>
          <p:cNvSpPr txBox="1"/>
          <p:nvPr/>
        </p:nvSpPr>
        <p:spPr>
          <a:xfrm>
            <a:off x="8713863" y="4023210"/>
            <a:ext cx="2539157" cy="716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200" hangingPunct="0">
              <a:lnSpc>
                <a:spcPct val="90000"/>
              </a:lnSpc>
            </a:pP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Vitamin C </a:t>
            </a:r>
          </a:p>
          <a:p>
            <a:pPr algn="ctr" defTabSz="1219200" hangingPunct="0">
              <a:lnSpc>
                <a:spcPct val="90000"/>
              </a:lnSpc>
            </a:pP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plus 7 </a:t>
            </a:r>
            <a:r>
              <a:rPr lang="en-US" sz="16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weitere</a:t>
            </a: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16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aktive</a:t>
            </a:r>
            <a:r>
              <a:rPr lang="en-US" sz="16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en-US" sz="16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Inhaltsstoffe</a:t>
            </a:r>
            <a:endParaRPr lang="sv-SE" sz="1600" b="1" dirty="0"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Person mit Kletterausrüstung, die auf einem Berg steht">
            <a:extLst>
              <a:ext uri="{FF2B5EF4-FFF2-40B4-BE49-F238E27FC236}">
                <a16:creationId xmlns:a16="http://schemas.microsoft.com/office/drawing/2014/main" id="{03CD73A6-673B-5269-CF79-995A4797B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0" y="0"/>
            <a:ext cx="12191977" cy="68580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32003D-703B-B62F-9FE5-52A88FE18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9341192" cy="3569242"/>
          </a:xfrm>
        </p:spPr>
        <p:txBody>
          <a:bodyPr anchor="t">
            <a:normAutofit/>
          </a:bodyPr>
          <a:lstStyle/>
          <a:p>
            <a:pPr algn="l"/>
            <a:r>
              <a:rPr lang="de-CH" sz="5200" dirty="0">
                <a:solidFill>
                  <a:srgbClr val="FFFFFF"/>
                </a:solidFill>
              </a:rPr>
              <a:t>Gesundheit für eine gute Lebensqualität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018EEC-14CE-A3D7-E4F0-50334E86E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3827" y="4856176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de-CH" dirty="0">
                <a:solidFill>
                  <a:srgbClr val="FFFFFF"/>
                </a:solidFill>
              </a:rPr>
              <a:t>Warte nicht, baue heute deinen gesunden Körper!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E54A10-0841-9079-B4ED-3AD16D37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94" y="5896457"/>
            <a:ext cx="1613073" cy="7336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950C515-C33F-DCB8-6B13-9583314EB450}"/>
              </a:ext>
            </a:extLst>
          </p:cNvPr>
          <p:cNvSpPr txBox="1"/>
          <p:nvPr/>
        </p:nvSpPr>
        <p:spPr>
          <a:xfrm rot="1031994">
            <a:off x="8211098" y="1781752"/>
            <a:ext cx="3824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dirty="0">
                <a:solidFill>
                  <a:schemeClr val="bg1"/>
                </a:solidFill>
                <a:latin typeface="+mj-lt"/>
              </a:rPr>
              <a:t>Danke vielmal!</a:t>
            </a:r>
          </a:p>
        </p:txBody>
      </p:sp>
    </p:spTree>
    <p:extLst>
      <p:ext uri="{BB962C8B-B14F-4D97-AF65-F5344CB8AC3E}">
        <p14:creationId xmlns:p14="http://schemas.microsoft.com/office/powerpoint/2010/main" val="316800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8F7090-68A5-3ED8-907C-22E3EE3F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880"/>
            <a:ext cx="11484864" cy="6345936"/>
          </a:xfrm>
        </p:spPr>
        <p:txBody>
          <a:bodyPr/>
          <a:lstStyle/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05CBBCF-1263-7885-D442-67F0B25A7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7" y="400085"/>
            <a:ext cx="10200003" cy="597328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E99E977-21D6-76B0-FB05-6CC2784B4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23"/>
          <a:stretch>
            <a:fillRect/>
          </a:stretch>
        </p:blipFill>
        <p:spPr>
          <a:xfrm>
            <a:off x="5093207" y="6342019"/>
            <a:ext cx="5053401" cy="4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1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A23FE-B140-8608-B779-7685E00E8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38CC72-8638-7FCE-8A08-A554ECDA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880"/>
            <a:ext cx="11484864" cy="6345936"/>
          </a:xfrm>
        </p:spPr>
        <p:txBody>
          <a:bodyPr/>
          <a:lstStyle/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271FA1B-EE9A-B075-9694-27105EDC6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" y="471414"/>
            <a:ext cx="10228326" cy="495174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5DE152A-3B43-F84D-EC2D-152DDF67FAF0}"/>
              </a:ext>
            </a:extLst>
          </p:cNvPr>
          <p:cNvSpPr txBox="1"/>
          <p:nvPr/>
        </p:nvSpPr>
        <p:spPr>
          <a:xfrm>
            <a:off x="1053846" y="5536371"/>
            <a:ext cx="6094476" cy="64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de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Abschluss und Ausblick</a:t>
            </a:r>
          </a:p>
          <a:p>
            <a:pPr>
              <a:lnSpc>
                <a:spcPts val="1400"/>
              </a:lnSpc>
            </a:pPr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de-C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Feedbackrunde und Rezeptabgabe (7-Tage-Plan)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364E751-D9AE-9A88-331C-15670882B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23"/>
          <a:stretch>
            <a:fillRect/>
          </a:stretch>
        </p:blipFill>
        <p:spPr>
          <a:xfrm>
            <a:off x="5111495" y="6351163"/>
            <a:ext cx="5053401" cy="4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EE586B7-484C-5227-1AD0-CAB42B35F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6"/>
          <a:stretch>
            <a:fillRect/>
          </a:stretch>
        </p:blipFill>
        <p:spPr>
          <a:xfrm>
            <a:off x="7598713" y="455370"/>
            <a:ext cx="4593287" cy="4876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5BFAB4D-0F11-4F93-0D66-259EF35D9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675" y="331681"/>
            <a:ext cx="1613073" cy="7336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BF11336-076B-FCDE-94D9-8CF1AC4C1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251" y="4280372"/>
            <a:ext cx="1915029" cy="206933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2D5647A-2FB5-740D-E1DB-9B321CF31C45}"/>
              </a:ext>
            </a:extLst>
          </p:cNvPr>
          <p:cNvSpPr txBox="1"/>
          <p:nvPr/>
        </p:nvSpPr>
        <p:spPr>
          <a:xfrm>
            <a:off x="6601969" y="5213149"/>
            <a:ext cx="3273551" cy="11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Katharina Esposito</a:t>
            </a:r>
          </a:p>
          <a:p>
            <a:r>
              <a:rPr lang="de-CH" dirty="0"/>
              <a:t>Thermomix® Beraterin</a:t>
            </a:r>
          </a:p>
          <a:p>
            <a:r>
              <a:rPr lang="de-CH" dirty="0"/>
              <a:t>Zinzino Partnerin</a:t>
            </a:r>
          </a:p>
          <a:p>
            <a:r>
              <a:rPr lang="de-CH" dirty="0"/>
              <a:t>Testbasierte Nahrungsergänzung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731AB1-77BE-5D8B-86F1-7DE0FF95A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4" y="4366725"/>
            <a:ext cx="1784313" cy="18288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FD3A15A-BE99-BA9F-EA1F-C0DCD104434B}"/>
              </a:ext>
            </a:extLst>
          </p:cNvPr>
          <p:cNvSpPr txBox="1"/>
          <p:nvPr/>
        </p:nvSpPr>
        <p:spPr>
          <a:xfrm>
            <a:off x="2205990" y="5221147"/>
            <a:ext cx="3573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Thermomix® Beraterin</a:t>
            </a:r>
          </a:p>
          <a:p>
            <a:r>
              <a:rPr lang="de-CH" dirty="0"/>
              <a:t>Zert. Yogalehrerin</a:t>
            </a:r>
          </a:p>
          <a:p>
            <a:r>
              <a:rPr lang="de-CH" dirty="0"/>
              <a:t>Ernährungsberaterin(in Ausbildung)</a:t>
            </a:r>
          </a:p>
          <a:p>
            <a:r>
              <a:rPr lang="de-CH" dirty="0"/>
              <a:t>Nahrungsergänzung (in Ausbildung)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C255A46-9D8C-BBE3-C16C-F3E1A6D815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" r="82111" b="61638"/>
          <a:stretch>
            <a:fillRect/>
          </a:stretch>
        </p:blipFill>
        <p:spPr>
          <a:xfrm>
            <a:off x="254271" y="4280377"/>
            <a:ext cx="1963149" cy="236807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8F20708-D356-0C8C-09BC-9CBF5C62D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23"/>
          <a:stretch>
            <a:fillRect/>
          </a:stretch>
        </p:blipFill>
        <p:spPr>
          <a:xfrm>
            <a:off x="5010150" y="371369"/>
            <a:ext cx="5002727" cy="4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7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0AA2576-AB0B-8DA5-9565-D034D4D4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0" y="5861414"/>
            <a:ext cx="1837047" cy="8354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7C382B9-A8D5-FE27-98F2-5F90233A6976}"/>
              </a:ext>
            </a:extLst>
          </p:cNvPr>
          <p:cNvSpPr txBox="1"/>
          <p:nvPr/>
        </p:nvSpPr>
        <p:spPr>
          <a:xfrm>
            <a:off x="586598" y="610323"/>
            <a:ext cx="4768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Was ist die metabolische Flexibilität?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AC07A9F-317B-A1AB-F0ED-4E54681935AB}"/>
              </a:ext>
            </a:extLst>
          </p:cNvPr>
          <p:cNvSpPr txBox="1"/>
          <p:nvPr/>
        </p:nvSpPr>
        <p:spPr>
          <a:xfrm>
            <a:off x="623174" y="1426231"/>
            <a:ext cx="96084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Metabolische Flexibilität</a:t>
            </a:r>
            <a:r>
              <a:rPr lang="de-DE" dirty="0"/>
              <a:t> beschreibt die Fähigkeit des Körpers, je nach Situation effizient zwischen verschiedenen Energiequellen zu wechseln: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Kohlenhydrate</a:t>
            </a:r>
            <a:r>
              <a:rPr lang="de-DE" dirty="0"/>
              <a:t> als Hauptbrennstoff nach Mahlzeiten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Fette</a:t>
            </a:r>
            <a:r>
              <a:rPr lang="de-DE" dirty="0"/>
              <a:t> als Hauptbrennstoff in Fastenphasen, nachts oder bei niedriger Belastung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geringerem Maß auch </a:t>
            </a:r>
            <a:r>
              <a:rPr lang="de-DE" b="1" dirty="0"/>
              <a:t>Aminosäuren (Proteine)</a:t>
            </a:r>
            <a:endParaRPr lang="de-DE" dirty="0"/>
          </a:p>
          <a:p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FF053B-6638-BC84-2EF2-C5E8254EC77A}"/>
              </a:ext>
            </a:extLst>
          </p:cNvPr>
          <p:cNvSpPr txBox="1"/>
          <p:nvPr/>
        </p:nvSpPr>
        <p:spPr>
          <a:xfrm>
            <a:off x="623174" y="3429000"/>
            <a:ext cx="7800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Welches Organ ist für die metabolische Flexibilität zuständig?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D8C464-D5B0-7578-4852-B86F3F778064}"/>
              </a:ext>
            </a:extLst>
          </p:cNvPr>
          <p:cNvSpPr txBox="1"/>
          <p:nvPr/>
        </p:nvSpPr>
        <p:spPr>
          <a:xfrm>
            <a:off x="623174" y="4352819"/>
            <a:ext cx="549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Leber als Schaltzentrale der metabolischen Flexibilität</a:t>
            </a:r>
          </a:p>
        </p:txBody>
      </p:sp>
    </p:spTree>
    <p:extLst>
      <p:ext uri="{BB962C8B-B14F-4D97-AF65-F5344CB8AC3E}">
        <p14:creationId xmlns:p14="http://schemas.microsoft.com/office/powerpoint/2010/main" val="81660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27E0917-7034-B870-4270-C84FC4BED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0" y="5861414"/>
            <a:ext cx="1837047" cy="8354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31A8758-5925-905A-A8DD-B82AECE927D3}"/>
              </a:ext>
            </a:extLst>
          </p:cNvPr>
          <p:cNvSpPr txBox="1"/>
          <p:nvPr/>
        </p:nvSpPr>
        <p:spPr>
          <a:xfrm>
            <a:off x="795528" y="640080"/>
            <a:ext cx="264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Aufgaben der Leber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D8A49C-5C06-693F-0BBB-C555DBD363B8}"/>
              </a:ext>
            </a:extLst>
          </p:cNvPr>
          <p:cNvSpPr txBox="1"/>
          <p:nvPr/>
        </p:nvSpPr>
        <p:spPr>
          <a:xfrm>
            <a:off x="795528" y="1508760"/>
            <a:ext cx="44392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Glukose sofort nutzen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Glykogen speichern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Überschuss an Glukose in Fett umwandeln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Fett abbauen und in Glukose umwandeln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87D373F-44CA-5A6E-2D01-5ECD0C84C366}"/>
              </a:ext>
            </a:extLst>
          </p:cNvPr>
          <p:cNvSpPr txBox="1"/>
          <p:nvPr/>
        </p:nvSpPr>
        <p:spPr>
          <a:xfrm>
            <a:off x="768096" y="3657600"/>
            <a:ext cx="4268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Aufgabe der Bauchspeicheldrüse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2DBE8B-6931-3B04-5366-6C8AD008FE17}"/>
              </a:ext>
            </a:extLst>
          </p:cNvPr>
          <p:cNvSpPr txBox="1"/>
          <p:nvPr/>
        </p:nvSpPr>
        <p:spPr>
          <a:xfrm>
            <a:off x="786384" y="4287251"/>
            <a:ext cx="836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Um die Glukose in die Zellen zu bringen, schüttet die Bauchspeicheldrüse Insulin aus</a:t>
            </a:r>
          </a:p>
        </p:txBody>
      </p:sp>
    </p:spTree>
    <p:extLst>
      <p:ext uri="{BB962C8B-B14F-4D97-AF65-F5344CB8AC3E}">
        <p14:creationId xmlns:p14="http://schemas.microsoft.com/office/powerpoint/2010/main" val="216280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3AB4EB5-A95D-935A-E962-C846506E75DF}"/>
              </a:ext>
            </a:extLst>
          </p:cNvPr>
          <p:cNvSpPr txBox="1"/>
          <p:nvPr/>
        </p:nvSpPr>
        <p:spPr>
          <a:xfrm>
            <a:off x="949234" y="644434"/>
            <a:ext cx="8599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Was können wir tun, um unsere metabolische Flexibilität zu steigern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83BBCFD-6535-B800-0E82-F3AA28C85EE8}"/>
              </a:ext>
            </a:extLst>
          </p:cNvPr>
          <p:cNvSpPr txBox="1"/>
          <p:nvPr/>
        </p:nvSpPr>
        <p:spPr>
          <a:xfrm>
            <a:off x="949234" y="1384662"/>
            <a:ext cx="428643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Ausreichend Ballaststoffe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Frisch zubereitete Nahrung konsumieren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Genug Wasser trinken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Viele Bewegung</a:t>
            </a:r>
          </a:p>
          <a:p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Essenspausen einhalten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Kaiser, Bürger und Bettler Prinzip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416E-9524-2DE6-BF73-1A63EC9F6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0" y="5861414"/>
            <a:ext cx="1837047" cy="8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0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240B37-453F-1A89-A0CC-4B18CDA34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1664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8C4106-8D26-34F3-D5B8-D1B25F55C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289" y="5538651"/>
            <a:ext cx="2321564" cy="105583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AC8791-1386-0D4D-4092-1B436A1F9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428026"/>
            <a:ext cx="5001623" cy="300097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C03219E-99BF-6F50-CA6F-5E1CD590DE87}"/>
              </a:ext>
            </a:extLst>
          </p:cNvPr>
          <p:cNvSpPr txBox="1"/>
          <p:nvPr/>
        </p:nvSpPr>
        <p:spPr>
          <a:xfrm>
            <a:off x="4959404" y="3829800"/>
            <a:ext cx="4167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Wir essen bunt! Und jetzt…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B176D2-5AFC-062A-7C15-B52DD02924E0}"/>
              </a:ext>
            </a:extLst>
          </p:cNvPr>
          <p:cNvSpPr txBox="1"/>
          <p:nvPr/>
        </p:nvSpPr>
        <p:spPr>
          <a:xfrm>
            <a:off x="8040934" y="4753820"/>
            <a:ext cx="3669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Sind wir in der Balance?</a:t>
            </a:r>
          </a:p>
        </p:txBody>
      </p:sp>
    </p:spTree>
    <p:extLst>
      <p:ext uri="{BB962C8B-B14F-4D97-AF65-F5344CB8AC3E}">
        <p14:creationId xmlns:p14="http://schemas.microsoft.com/office/powerpoint/2010/main" val="1148385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ruppera"/>
          <p:cNvGrpSpPr/>
          <p:nvPr/>
        </p:nvGrpSpPr>
        <p:grpSpPr>
          <a:xfrm>
            <a:off x="-1" y="-10331"/>
            <a:ext cx="12198351" cy="6878662"/>
            <a:chOff x="60760" y="0"/>
            <a:chExt cx="24396700" cy="13757322"/>
          </a:xfrm>
        </p:grpSpPr>
        <p:pic>
          <p:nvPicPr>
            <p:cNvPr id="648" name="TEST-eu-business-presentation-part-1-without-coffee.035.jpg" descr="TEST-eu-business-presentation-part-1-without-coffee.035.jpg"/>
            <p:cNvPicPr>
              <a:picLocks noChangeAspect="1"/>
            </p:cNvPicPr>
            <p:nvPr/>
          </p:nvPicPr>
          <p:blipFill>
            <a:blip r:embed="rId3"/>
            <a:srcRect l="249"/>
            <a:stretch>
              <a:fillRect/>
            </a:stretch>
          </p:blipFill>
          <p:spPr>
            <a:xfrm>
              <a:off x="60760" y="0"/>
              <a:ext cx="24396700" cy="13757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9" name="Reaching a balance between Omega-6  and Omega-3 is the first step to feel good,  stay fit and be healthy…"/>
            <p:cNvSpPr/>
            <p:nvPr/>
          </p:nvSpPr>
          <p:spPr>
            <a:xfrm>
              <a:off x="837710" y="1366210"/>
              <a:ext cx="14177301" cy="4042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/>
            <a:p>
              <a:pPr defTabSz="228600">
                <a:lnSpc>
                  <a:spcPts val="2750"/>
                </a:lnSpc>
                <a:defRPr spc="350"/>
              </a:pPr>
              <a:r>
                <a:rPr lang="de-DE" sz="2500" spc="175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Eine ausgewogene Omega-6:3-Balance</a:t>
              </a:r>
              <a:br>
                <a:rPr sz="2500" dirty="0"/>
              </a:br>
              <a:r>
                <a:rPr lang="de-DE" sz="2500" spc="175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</a:rPr>
                <a:t>ist </a:t>
              </a:r>
              <a:r>
                <a:rPr lang="de-DE" sz="2500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</a:rPr>
                <a:t>der erste Schritt zu Gesundheit, Fitness</a:t>
              </a:r>
              <a:br>
                <a:rPr sz="2500" dirty="0"/>
              </a:br>
              <a:r>
                <a:rPr lang="de-DE" sz="2500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</a:rPr>
                <a:t>und Wohlbefinden</a:t>
              </a:r>
              <a:endParaRPr lang="sv-SE" sz="900" dirty="0"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  <a:p>
              <a:pPr defTabSz="228600">
                <a:lnSpc>
                  <a:spcPts val="2750"/>
                </a:lnSpc>
                <a:defRPr spc="350"/>
              </a:pPr>
              <a:endParaRPr sz="900" dirty="0"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  <a:p>
              <a:pPr defTabSz="228600">
                <a:lnSpc>
                  <a:spcPts val="1250"/>
                </a:lnSpc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endParaRPr lang="de-DE" sz="150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</a:endParaRP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6267EC0D-5A12-B6EC-D212-E2AE7C9D1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40" y="5861414"/>
            <a:ext cx="1837047" cy="83547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</Words>
  <Application>Microsoft Office PowerPoint</Application>
  <PresentationFormat>Breitbild</PresentationFormat>
  <Paragraphs>109</Paragraphs>
  <Slides>17</Slides>
  <Notes>5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Open Sans Light</vt:lpstr>
      <vt:lpstr>Open Sans Semibold</vt:lpstr>
      <vt:lpstr>Office</vt:lpstr>
      <vt:lpstr>Kochkurs "Gesunde Ernährung mit dem  Thermomix® TM7"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Gesundheit für eine gute Lebensqualität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Katharina Esposito</dc:creator>
  <cp:lastModifiedBy>Manieri Samantha</cp:lastModifiedBy>
  <cp:revision>18</cp:revision>
  <cp:lastPrinted>2025-11-29T08:27:35Z</cp:lastPrinted>
  <dcterms:created xsi:type="dcterms:W3CDTF">2025-10-19T14:26:02Z</dcterms:created>
  <dcterms:modified xsi:type="dcterms:W3CDTF">2026-06-02T11:30:37Z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ba9a17-b2b3-4fee-99b9-f7909294fdf9_Enabled">
    <vt:lpwstr>true</vt:lpwstr>
  </property>
  <property fmtid="{D5CDD505-2E9C-101B-9397-08002B2CF9AE}" pid="3" name="MSIP_Label_aeba9a17-b2b3-4fee-99b9-f7909294fdf9_SetDate">
    <vt:lpwstr>2026-06-02T09:34:02Z</vt:lpwstr>
  </property>
  <property fmtid="{D5CDD505-2E9C-101B-9397-08002B2CF9AE}" pid="4" name="MSIP_Label_aeba9a17-b2b3-4fee-99b9-f7909294fdf9_Method">
    <vt:lpwstr>Privileged</vt:lpwstr>
  </property>
  <property fmtid="{D5CDD505-2E9C-101B-9397-08002B2CF9AE}" pid="5" name="MSIP_Label_aeba9a17-b2b3-4fee-99b9-f7909294fdf9_Name">
    <vt:lpwstr>aeba9a17-b2b3-4fee-99b9-f7909294fdf9</vt:lpwstr>
  </property>
  <property fmtid="{D5CDD505-2E9C-101B-9397-08002B2CF9AE}" pid="6" name="MSIP_Label_aeba9a17-b2b3-4fee-99b9-f7909294fdf9_SiteId">
    <vt:lpwstr>ce44b3bf-8688-466f-b7fe-45d4fca206fe</vt:lpwstr>
  </property>
  <property fmtid="{D5CDD505-2E9C-101B-9397-08002B2CF9AE}" pid="7" name="MSIP_Label_aeba9a17-b2b3-4fee-99b9-f7909294fdf9_ActionId">
    <vt:lpwstr>6b7c18ed-1a32-4df2-872b-9c84538a321b</vt:lpwstr>
  </property>
  <property fmtid="{D5CDD505-2E9C-101B-9397-08002B2CF9AE}" pid="8" name="MSIP_Label_aeba9a17-b2b3-4fee-99b9-f7909294fdf9_ContentBits">
    <vt:lpwstr>0</vt:lpwstr>
  </property>
  <property fmtid="{D5CDD505-2E9C-101B-9397-08002B2CF9AE}" pid="9" name="MSIP_Label_aeba9a17-b2b3-4fee-99b9-f7909294fdf9_Tag">
    <vt:lpwstr>10, 0, 1, 1</vt:lpwstr>
  </property>
</Properties>
</file>