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30" r:id="rId2"/>
    <p:sldId id="331" r:id="rId3"/>
    <p:sldId id="332" r:id="rId4"/>
    <p:sldId id="256" r:id="rId5"/>
    <p:sldId id="326" r:id="rId6"/>
    <p:sldId id="327" r:id="rId7"/>
    <p:sldId id="328" r:id="rId8"/>
    <p:sldId id="333" r:id="rId9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93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23A431-422B-417B-9440-FAA3E86C341A}" type="datetimeFigureOut">
              <a:rPr lang="de-CH" smtClean="0"/>
              <a:t>02.06.2026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F2A77F-4016-45B3-A220-EAF0635481B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86166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F2A77F-4016-45B3-A220-EAF0635481B4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32227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C8DAC9-F53D-7AFA-43EF-1CB3ADB4DD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B64CA1C-8EB6-427D-4846-44E55262D1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5DF0DB6-2767-3046-CA87-DEDC00749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DA76A-35B1-4CAE-8F69-06430B115885}" type="datetimeFigureOut">
              <a:rPr lang="de-CH" smtClean="0"/>
              <a:t>02.06.2026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3653EC0-A702-D257-AD45-AD1063EE6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CCF2B9D-2CC8-4A9A-46F6-D9912D8E4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F71B-56C6-4C36-8666-3EC35D2F6D1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66937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952AE3-DCE6-923C-8E3C-E7E60CF59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421E2D7-AE50-6D8A-CD2D-DF30B18005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6C522D6-D43E-5D97-370F-07510D0BE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DA76A-35B1-4CAE-8F69-06430B115885}" type="datetimeFigureOut">
              <a:rPr lang="de-CH" smtClean="0"/>
              <a:t>02.06.2026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4DD949A-6F44-3585-7F86-E082062F1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4EED951-6600-BFB4-204E-E663E1132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F71B-56C6-4C36-8666-3EC35D2F6D1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65604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B9AFE09-0DBC-457D-F114-8CF519E714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9F368D3-A455-C7FD-F672-5205152CC7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27897DD-B7EA-2278-93DB-9AF6B5EFA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DA76A-35B1-4CAE-8F69-06430B115885}" type="datetimeFigureOut">
              <a:rPr lang="de-CH" smtClean="0"/>
              <a:t>02.06.2026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8128F10-1931-2D98-8116-B228CB0A2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1A75413-BFB0-43DF-CF66-07B83A6A6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F71B-56C6-4C36-8666-3EC35D2F6D1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93856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4D46D7-6E68-FBBD-F2E3-9E9907A91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E1E56AC-FBE7-D8AC-06A6-B6CCB0A0B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6D761C6-22D7-B404-4460-C41016609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DA76A-35B1-4CAE-8F69-06430B115885}" type="datetimeFigureOut">
              <a:rPr lang="de-CH" smtClean="0"/>
              <a:t>02.06.2026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5230F84-9BD5-9DB0-FE53-45D4BF225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690D9AB-B9E0-EA95-F61D-CDABABC7E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F71B-56C6-4C36-8666-3EC35D2F6D1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35831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DDFE34-A4E3-D3CA-9DFC-F79CCDCA4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E7480E6-09ED-4589-90CA-893ACC3D02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E97FBB9-5E44-5362-5099-35BDB35A0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DA76A-35B1-4CAE-8F69-06430B115885}" type="datetimeFigureOut">
              <a:rPr lang="de-CH" smtClean="0"/>
              <a:t>02.06.2026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DD66D7E-EB9D-0130-18DA-24E06E836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952011-D9E9-6106-408F-B28C10012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F71B-56C6-4C36-8666-3EC35D2F6D1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11630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350E6B-A161-F137-2A59-F4339327D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46E643-A510-114B-7DB4-B2FB2C5676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450F98-BDA6-B521-B379-29D91B303C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75CD141-7AD8-1C46-9AB1-D17BE7B2E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DA76A-35B1-4CAE-8F69-06430B115885}" type="datetimeFigureOut">
              <a:rPr lang="de-CH" smtClean="0"/>
              <a:t>02.06.2026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8D37F29-271A-7966-82A4-B085225C6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F6DCE19-C7DA-5111-3E0F-E13E0CEFE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F71B-56C6-4C36-8666-3EC35D2F6D1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01261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CA2B1B-CBCB-77FF-450D-CA09277E8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56839C2-8BEA-0EAF-B907-7E896BF0CF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C8889A7-1DC5-82F6-9581-E0CBB0E762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B7073AB-B75C-70D7-A04B-D0B372D271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73ABD66-3EEC-EB8D-259A-0B2D2FBBA1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C0F4A72-C110-AF98-2019-764DF50C2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DA76A-35B1-4CAE-8F69-06430B115885}" type="datetimeFigureOut">
              <a:rPr lang="de-CH" smtClean="0"/>
              <a:t>02.06.2026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2ADBB21-A649-586F-2928-9495FCEBC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4A2FDC7-992A-6FCE-1CB7-CDD30127C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F71B-56C6-4C36-8666-3EC35D2F6D1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04635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3EEDB1-BBE1-801F-4887-3DC1413E5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049D6A5-108E-DF1B-CCC8-B3CD3C664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DA76A-35B1-4CAE-8F69-06430B115885}" type="datetimeFigureOut">
              <a:rPr lang="de-CH" smtClean="0"/>
              <a:t>02.06.2026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37F4B79-976D-3E33-DBD5-8FFB6994A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5FA5A4B-4F29-6287-E33D-EC1F60B44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F71B-56C6-4C36-8666-3EC35D2F6D1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93968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FC8B9E8-7B8D-EE38-DE70-21D18A452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DA76A-35B1-4CAE-8F69-06430B115885}" type="datetimeFigureOut">
              <a:rPr lang="de-CH" smtClean="0"/>
              <a:t>02.06.2026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4F555E9-7C1B-CB8F-2FC3-15F0E1DF5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A4D435-BCCE-A1E3-8D48-A0D1C1570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F71B-56C6-4C36-8666-3EC35D2F6D1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66597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4FEBBF-84F1-4BB2-D254-CF239E6D8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40A4A8D-6C95-35B2-C371-2BB004860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9CE5E54-C323-9B17-D56D-0284F62C00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CA9A0D5-9604-9B09-036A-0EC7EC175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DA76A-35B1-4CAE-8F69-06430B115885}" type="datetimeFigureOut">
              <a:rPr lang="de-CH" smtClean="0"/>
              <a:t>02.06.2026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928A40D-B7B8-860A-27D3-BECAC35A5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86FC243-83C4-7FA9-EFED-E218E5261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F71B-56C6-4C36-8666-3EC35D2F6D1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8866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FD46FB-7F36-FBDD-2DDC-ABBDF4386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DAAB9FE-4257-0F05-3CCC-D078471EFF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486B0A7-49B6-06A1-D34A-035CD90F26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B2825AC-12B2-4CA0-4536-1069E8152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DA76A-35B1-4CAE-8F69-06430B115885}" type="datetimeFigureOut">
              <a:rPr lang="de-CH" smtClean="0"/>
              <a:t>02.06.2026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7A579E1-5545-1DF0-B3BC-7278391F1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87AAB1E-798D-1112-0C12-22953D177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F71B-56C6-4C36-8666-3EC35D2F6D1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61746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DA1523D-F1C8-09C7-73B6-EB3EBFDC9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8A47E10-6A52-A985-49CA-1F4CC22CF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E770B4B-A91D-D588-F539-9E6BF5C46B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5DA76A-35B1-4CAE-8F69-06430B115885}" type="datetimeFigureOut">
              <a:rPr lang="de-CH" smtClean="0"/>
              <a:t>02.06.2026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AFCA124-E957-232E-D4A3-66AFA35D65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2486D46-D4E2-FA61-BD42-CA9CEC2127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7F71B-56C6-4C36-8666-3EC35D2F6D1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02094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D69E18-5EDA-387D-2185-5CE900B18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365125"/>
            <a:ext cx="10817352" cy="1527683"/>
          </a:xfrm>
        </p:spPr>
        <p:txBody>
          <a:bodyPr>
            <a:normAutofit/>
          </a:bodyPr>
          <a:lstStyle/>
          <a:p>
            <a:r>
              <a:rPr lang="de-CH" sz="3500" b="1" dirty="0"/>
              <a:t>Kochkurs "Gesunde Ernährung mit dem </a:t>
            </a:r>
            <a:br>
              <a:rPr lang="de-CH" sz="3500" b="1" dirty="0"/>
            </a:br>
            <a:r>
              <a:rPr lang="de-CH" sz="3500" b="1" dirty="0"/>
              <a:t>Thermomix® TM7"</a:t>
            </a:r>
            <a:endParaRPr lang="de-CH" sz="35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A667580-3EFB-9954-04B5-91A14B6A13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7552" y="2523743"/>
            <a:ext cx="9500616" cy="330098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CH" sz="1800" b="1" dirty="0"/>
              <a:t>Kursinhalt</a:t>
            </a:r>
            <a:endParaRPr lang="de-CH" sz="1800" dirty="0"/>
          </a:p>
          <a:p>
            <a:r>
              <a:rPr lang="de-CH" sz="1800" dirty="0"/>
              <a:t>Einführung</a:t>
            </a:r>
          </a:p>
          <a:p>
            <a:r>
              <a:rPr lang="de-CH" sz="1800" dirty="0"/>
              <a:t>Präsentationsrunde</a:t>
            </a:r>
          </a:p>
          <a:p>
            <a:r>
              <a:rPr lang="de-CH" sz="1800" dirty="0"/>
              <a:t>Live-Demo-Rezepte mit dem Thermomix® - Brot ohne Mehl und Nussriegel</a:t>
            </a:r>
          </a:p>
          <a:p>
            <a:r>
              <a:rPr lang="de-CH" sz="1800" dirty="0"/>
              <a:t>Was ist die metabolische Flexibilität?</a:t>
            </a:r>
          </a:p>
          <a:p>
            <a:r>
              <a:rPr lang="de-CH" sz="1800" dirty="0"/>
              <a:t>Live-Demo-Rezepte: Detox Smoothie, Geflügelsalat mit Chicorée, Rote Linsen-Protein Salat</a:t>
            </a:r>
          </a:p>
          <a:p>
            <a:r>
              <a:rPr lang="de-CH" sz="1800" dirty="0"/>
              <a:t>7-Tage Diät Menüs aus dem Cookidoo® / Mahlzeitenplanung: Wochenplan, Einkaufsliste</a:t>
            </a:r>
          </a:p>
          <a:p>
            <a:r>
              <a:rPr lang="de-CH" sz="1800" dirty="0"/>
              <a:t>Gemeinsames Essen</a:t>
            </a:r>
          </a:p>
          <a:p>
            <a:r>
              <a:rPr lang="de-CH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Abschluss und Ausblick</a:t>
            </a:r>
          </a:p>
          <a:p>
            <a:r>
              <a:rPr lang="de-CH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Feedbackrunde und Rezeptabgabe (7-Tage-Plan)</a:t>
            </a:r>
          </a:p>
          <a:p>
            <a:endParaRPr lang="de-CH" sz="1800" dirty="0"/>
          </a:p>
          <a:p>
            <a:endParaRPr lang="de-CH" sz="1800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C1F1C0E5-DC0A-ADFC-1129-5BB4F8D9D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5160" y="6029325"/>
            <a:ext cx="2401504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851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58F7090-68A5-3ED8-907C-22E3EE3FD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0" y="182880"/>
            <a:ext cx="11484864" cy="6345936"/>
          </a:xfrm>
        </p:spPr>
        <p:txBody>
          <a:bodyPr/>
          <a:lstStyle/>
          <a:p>
            <a:endParaRPr lang="de-CH" dirty="0"/>
          </a:p>
          <a:p>
            <a:pPr marL="0" indent="0">
              <a:buNone/>
            </a:pPr>
            <a:endParaRPr lang="de-CH" dirty="0"/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705CBBCF-1263-7885-D442-67F0B25A7D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289" y="247651"/>
            <a:ext cx="10460302" cy="612571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B15CA8B-5E3B-C3B4-BDCA-B02D1D100F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5160" y="6029325"/>
            <a:ext cx="2401504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041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A23FE-B140-8608-B779-7685E00E8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638CC72-8638-7FCE-8A08-A554ECDA3B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0" y="182880"/>
            <a:ext cx="11484864" cy="6345936"/>
          </a:xfrm>
        </p:spPr>
        <p:txBody>
          <a:bodyPr/>
          <a:lstStyle/>
          <a:p>
            <a:endParaRPr lang="de-CH" dirty="0"/>
          </a:p>
          <a:p>
            <a:pPr marL="0" indent="0">
              <a:buNone/>
            </a:pPr>
            <a:endParaRPr lang="de-CH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85EC6FB-B8C8-E785-83DD-69B27B0A9B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5160" y="6067425"/>
            <a:ext cx="2401504" cy="77152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1C6552F-2A5C-55AE-FE23-4F01D4BCBD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087" y="523875"/>
            <a:ext cx="10784050" cy="498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91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6EE586B7-484C-5227-1AD0-CAB42B35F6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77" b="92006"/>
          <a:stretch>
            <a:fillRect/>
          </a:stretch>
        </p:blipFill>
        <p:spPr>
          <a:xfrm>
            <a:off x="8181975" y="462188"/>
            <a:ext cx="1562100" cy="49453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D5BFAB4D-0F11-4F93-0D66-259EF35D96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1600" y="284056"/>
            <a:ext cx="1613073" cy="73361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FBF11336-076B-FCDE-94D9-8CF1AC4C1F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42812" y="4478335"/>
            <a:ext cx="1915029" cy="2069335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E2D5647A-2FB5-740D-E1DB-9B321CF31C45}"/>
              </a:ext>
            </a:extLst>
          </p:cNvPr>
          <p:cNvSpPr txBox="1"/>
          <p:nvPr/>
        </p:nvSpPr>
        <p:spPr>
          <a:xfrm>
            <a:off x="6713677" y="5354551"/>
            <a:ext cx="3273551" cy="1199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Katharina Esposito</a:t>
            </a:r>
          </a:p>
          <a:p>
            <a:r>
              <a:rPr lang="de-CH" dirty="0"/>
              <a:t>Thermomix® Beraterin</a:t>
            </a:r>
          </a:p>
          <a:p>
            <a:r>
              <a:rPr lang="de-CH" dirty="0"/>
              <a:t>Zinzino Partnerin</a:t>
            </a:r>
          </a:p>
          <a:p>
            <a:r>
              <a:rPr lang="de-CH" dirty="0"/>
              <a:t>Testbasierte Nahrungsergänzung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9731AB1-77BE-5D8B-86F1-7DE0FF95AB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51" y="4583541"/>
            <a:ext cx="1784313" cy="1828802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3FD3A15A-BE99-BA9F-EA1F-C0DCD104434B}"/>
              </a:ext>
            </a:extLst>
          </p:cNvPr>
          <p:cNvSpPr txBox="1"/>
          <p:nvPr/>
        </p:nvSpPr>
        <p:spPr>
          <a:xfrm>
            <a:off x="2194560" y="5353406"/>
            <a:ext cx="36301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dirty="0"/>
              <a:t>Samantha Manieri</a:t>
            </a:r>
          </a:p>
          <a:p>
            <a:r>
              <a:rPr lang="de-CH" dirty="0"/>
              <a:t>Thermomix® Beraterin</a:t>
            </a:r>
          </a:p>
          <a:p>
            <a:r>
              <a:rPr lang="de-CH" dirty="0"/>
              <a:t>Ernährungsberaterin(in Ausbildung)</a:t>
            </a:r>
          </a:p>
          <a:p>
            <a:r>
              <a:rPr lang="de-CH" dirty="0"/>
              <a:t>Nahrungsergänzung (in Ausbildung)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0C255A46-9D8C-BBE3-C16C-F3E1A6D8154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" r="82111" b="61638"/>
          <a:stretch>
            <a:fillRect/>
          </a:stretch>
        </p:blipFill>
        <p:spPr>
          <a:xfrm>
            <a:off x="319694" y="4489927"/>
            <a:ext cx="1963149" cy="2368073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C5E1E992-890B-D7B2-5A6E-EA81006CD2A9}"/>
              </a:ext>
            </a:extLst>
          </p:cNvPr>
          <p:cNvSpPr txBox="1"/>
          <p:nvPr/>
        </p:nvSpPr>
        <p:spPr>
          <a:xfrm>
            <a:off x="333544" y="1295605"/>
            <a:ext cx="739521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2400" b="1" dirty="0"/>
              <a:t>Kochkurs Kochkurs «Gesunde Ernährung mit dem </a:t>
            </a:r>
            <a:br>
              <a:rPr lang="de-CH" sz="2400" b="1" dirty="0"/>
            </a:br>
            <a:r>
              <a:rPr lang="de-CH" sz="2400" b="1" dirty="0"/>
              <a:t>Thermomix® TM7»</a:t>
            </a:r>
          </a:p>
          <a:p>
            <a:endParaRPr lang="de-CH" b="1" dirty="0"/>
          </a:p>
          <a:p>
            <a:r>
              <a:rPr lang="de-CH" dirty="0"/>
              <a:t>Metabolische Flexibilität für eine gesunde Gewichtskontrolle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C604AA60-5357-3040-C177-19639D663A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25735" y="85725"/>
            <a:ext cx="2401504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579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C0AA2576-AB0B-8DA5-9565-D034D4D480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040" y="5861414"/>
            <a:ext cx="1837047" cy="835477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37C382B9-A8D5-FE27-98F2-5F90233A6976}"/>
              </a:ext>
            </a:extLst>
          </p:cNvPr>
          <p:cNvSpPr txBox="1"/>
          <p:nvPr/>
        </p:nvSpPr>
        <p:spPr>
          <a:xfrm>
            <a:off x="586598" y="610323"/>
            <a:ext cx="4768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400" dirty="0"/>
              <a:t>Was ist die metabolische Flexibilität?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AC07A9F-317B-A1AB-F0ED-4E54681935AB}"/>
              </a:ext>
            </a:extLst>
          </p:cNvPr>
          <p:cNvSpPr txBox="1"/>
          <p:nvPr/>
        </p:nvSpPr>
        <p:spPr>
          <a:xfrm>
            <a:off x="623174" y="1426231"/>
            <a:ext cx="960846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Metabolische Flexibilität</a:t>
            </a:r>
            <a:r>
              <a:rPr lang="de-DE" dirty="0"/>
              <a:t> beschreibt die Fähigkeit des Körpers, je nach Situation effizient zwischen verschiedenen Energiequellen zu wechseln: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/>
              <a:t>Kohlenhydrate</a:t>
            </a:r>
            <a:r>
              <a:rPr lang="de-DE" dirty="0"/>
              <a:t> als Hauptbrennstoff nach Mahlzeiten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/>
              <a:t>Fette</a:t>
            </a:r>
            <a:r>
              <a:rPr lang="de-DE" dirty="0"/>
              <a:t> als Hauptbrennstoff in Fastenphasen, nachts oder bei niedriger Belastung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In geringerem Maß auch </a:t>
            </a:r>
            <a:r>
              <a:rPr lang="de-DE" b="1" dirty="0"/>
              <a:t>Aminosäuren (Proteine)</a:t>
            </a:r>
            <a:endParaRPr lang="de-DE" dirty="0"/>
          </a:p>
          <a:p>
            <a:endParaRPr lang="de-CH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DFF053B-6638-BC84-2EF2-C5E8254EC77A}"/>
              </a:ext>
            </a:extLst>
          </p:cNvPr>
          <p:cNvSpPr txBox="1"/>
          <p:nvPr/>
        </p:nvSpPr>
        <p:spPr>
          <a:xfrm>
            <a:off x="604886" y="3557016"/>
            <a:ext cx="7800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400" dirty="0"/>
              <a:t>Welches Organ ist für die metabolische Flexibilität zuständig?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6D8C464-D5B0-7578-4852-B86F3F778064}"/>
              </a:ext>
            </a:extLst>
          </p:cNvPr>
          <p:cNvSpPr txBox="1"/>
          <p:nvPr/>
        </p:nvSpPr>
        <p:spPr>
          <a:xfrm>
            <a:off x="623174" y="4352819"/>
            <a:ext cx="5499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/>
              <a:t>Leber als Schaltzentrale der metabolischen Flexibilität</a:t>
            </a:r>
          </a:p>
        </p:txBody>
      </p:sp>
    </p:spTree>
    <p:extLst>
      <p:ext uri="{BB962C8B-B14F-4D97-AF65-F5344CB8AC3E}">
        <p14:creationId xmlns:p14="http://schemas.microsoft.com/office/powerpoint/2010/main" val="816601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827E0917-7034-B870-4270-C84FC4BED7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040" y="5861414"/>
            <a:ext cx="1837047" cy="835477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431A8758-5925-905A-A8DD-B82AECE927D3}"/>
              </a:ext>
            </a:extLst>
          </p:cNvPr>
          <p:cNvSpPr txBox="1"/>
          <p:nvPr/>
        </p:nvSpPr>
        <p:spPr>
          <a:xfrm>
            <a:off x="795528" y="640080"/>
            <a:ext cx="26417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400" dirty="0"/>
              <a:t>Aufgaben der Leber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6D8A49C-5C06-693F-0BBB-C555DBD363B8}"/>
              </a:ext>
            </a:extLst>
          </p:cNvPr>
          <p:cNvSpPr txBox="1"/>
          <p:nvPr/>
        </p:nvSpPr>
        <p:spPr>
          <a:xfrm>
            <a:off x="795528" y="1508760"/>
            <a:ext cx="443929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/>
              <a:t>Glukose sofort nutzen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/>
              <a:t>Glykogen speichern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/>
              <a:t>Überschuss an Glukose in Fett umwandeln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/>
              <a:t>Fett abbauen und in Glukose umwandeln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87D373F-44CA-5A6E-2D01-5ECD0C84C366}"/>
              </a:ext>
            </a:extLst>
          </p:cNvPr>
          <p:cNvSpPr txBox="1"/>
          <p:nvPr/>
        </p:nvSpPr>
        <p:spPr>
          <a:xfrm>
            <a:off x="768096" y="3657600"/>
            <a:ext cx="4268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400" dirty="0"/>
              <a:t>Aufgabe der Bauchspeicheldrüse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92DBE8B-6931-3B04-5366-6C8AD008FE17}"/>
              </a:ext>
            </a:extLst>
          </p:cNvPr>
          <p:cNvSpPr txBox="1"/>
          <p:nvPr/>
        </p:nvSpPr>
        <p:spPr>
          <a:xfrm>
            <a:off x="786384" y="4287251"/>
            <a:ext cx="8367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/>
              <a:t>Um die Glukose in die Zellen zu bringen, schüttet die Bauchspeicheldrüse Insulin aus</a:t>
            </a:r>
          </a:p>
        </p:txBody>
      </p:sp>
    </p:spTree>
    <p:extLst>
      <p:ext uri="{BB962C8B-B14F-4D97-AF65-F5344CB8AC3E}">
        <p14:creationId xmlns:p14="http://schemas.microsoft.com/office/powerpoint/2010/main" val="2162808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C3AB4EB5-A95D-935A-E962-C846506E75DF}"/>
              </a:ext>
            </a:extLst>
          </p:cNvPr>
          <p:cNvSpPr txBox="1"/>
          <p:nvPr/>
        </p:nvSpPr>
        <p:spPr>
          <a:xfrm>
            <a:off x="949234" y="644434"/>
            <a:ext cx="85990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400" dirty="0"/>
              <a:t>Was können wir tun, um unsere metabolische Flexibilität zu steigern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83BBCFD-6535-B800-0E82-F3AA28C85EE8}"/>
              </a:ext>
            </a:extLst>
          </p:cNvPr>
          <p:cNvSpPr txBox="1"/>
          <p:nvPr/>
        </p:nvSpPr>
        <p:spPr>
          <a:xfrm>
            <a:off x="949234" y="1384662"/>
            <a:ext cx="4286430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/>
              <a:t>Ausreichend Ballaststoffe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/>
              <a:t>Frisch zubereitete Nahrung konsumieren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/>
              <a:t>Genug Wasser trinken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/>
              <a:t>Viele Bewegung</a:t>
            </a:r>
          </a:p>
          <a:p>
            <a:endParaRPr lang="de-CH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/>
              <a:t>Essenspausen einhalten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/>
              <a:t>Kaiser, Bürger und Bettler Prinzip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B5B416E-9524-2DE6-BF73-1A63EC9F6F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040" y="5861414"/>
            <a:ext cx="1837047" cy="835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002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4EFACAD8-FC4B-EF8D-2696-E675471AEA88}"/>
              </a:ext>
            </a:extLst>
          </p:cNvPr>
          <p:cNvSpPr txBox="1"/>
          <p:nvPr/>
        </p:nvSpPr>
        <p:spPr>
          <a:xfrm>
            <a:off x="949234" y="644434"/>
            <a:ext cx="9578263" cy="66479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400" dirty="0"/>
              <a:t>Wir hoffen, dass Euch unser Abend hilfreich war und Ihr Spass dabei hattet.</a:t>
            </a:r>
          </a:p>
          <a:p>
            <a:endParaRPr lang="de-CH" sz="2400" dirty="0"/>
          </a:p>
          <a:p>
            <a:r>
              <a:rPr lang="de-CH" sz="2400" dirty="0"/>
              <a:t>Danke für Eure Aufmerksamkeit.</a:t>
            </a:r>
          </a:p>
          <a:p>
            <a:endParaRPr lang="de-CH" sz="2400" dirty="0"/>
          </a:p>
          <a:p>
            <a:endParaRPr lang="de-CH" sz="2400" dirty="0"/>
          </a:p>
          <a:p>
            <a:r>
              <a:rPr lang="de-CH" sz="2400" dirty="0"/>
              <a:t>Samantha und Katharina</a:t>
            </a:r>
          </a:p>
          <a:p>
            <a:endParaRPr lang="de-CH" sz="2400" dirty="0"/>
          </a:p>
          <a:p>
            <a:endParaRPr lang="de-CH" sz="2400" dirty="0"/>
          </a:p>
          <a:p>
            <a:endParaRPr lang="de-CH" sz="2400" dirty="0"/>
          </a:p>
          <a:p>
            <a:endParaRPr lang="de-CH" sz="2400" dirty="0"/>
          </a:p>
          <a:p>
            <a:endParaRPr lang="de-CH" sz="2400" dirty="0"/>
          </a:p>
          <a:p>
            <a:endParaRPr lang="de-CH" sz="2400" dirty="0"/>
          </a:p>
          <a:p>
            <a:endParaRPr lang="de-CH" sz="2400" dirty="0"/>
          </a:p>
          <a:p>
            <a:endParaRPr lang="de-CH" sz="2400" dirty="0"/>
          </a:p>
          <a:p>
            <a:endParaRPr lang="de-CH" sz="2400" dirty="0"/>
          </a:p>
          <a:p>
            <a:endParaRPr lang="de-CH" sz="2400" dirty="0"/>
          </a:p>
          <a:p>
            <a:r>
              <a:rPr lang="de-CH" dirty="0"/>
              <a:t>03.06.2026 – Gesunde Ernährung</a:t>
            </a:r>
          </a:p>
          <a:p>
            <a:endParaRPr lang="de-CH" sz="2400" dirty="0"/>
          </a:p>
        </p:txBody>
      </p:sp>
      <p:pic>
        <p:nvPicPr>
          <p:cNvPr id="6150" name="Picture 6" descr="Es ist an der Zeit Danke zu sagen - Carl Rieck Assecuradeur">
            <a:extLst>
              <a:ext uri="{FF2B5EF4-FFF2-40B4-BE49-F238E27FC236}">
                <a16:creationId xmlns:a16="http://schemas.microsoft.com/office/drawing/2014/main" id="{3B56AF19-B63B-8816-D946-AF91341A6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075" y="1704975"/>
            <a:ext cx="5810250" cy="4357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5040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267</Words>
  <Application>Microsoft Office PowerPoint</Application>
  <PresentationFormat>Breitbild</PresentationFormat>
  <Paragraphs>67</Paragraphs>
  <Slides>8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</vt:lpstr>
      <vt:lpstr>Kochkurs "Gesunde Ernährung mit dem  Thermomix® TM7"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Katharina Esposito</dc:creator>
  <cp:lastModifiedBy>Manieri Samantha</cp:lastModifiedBy>
  <cp:revision>26</cp:revision>
  <cp:lastPrinted>2025-11-29T08:27:35Z</cp:lastPrinted>
  <dcterms:created xsi:type="dcterms:W3CDTF">2025-10-19T14:26:02Z</dcterms:created>
  <dcterms:modified xsi:type="dcterms:W3CDTF">2026-06-02T13:17:58Z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ba9a17-b2b3-4fee-99b9-f7909294fdf9_Enabled">
    <vt:lpwstr>true</vt:lpwstr>
  </property>
  <property fmtid="{D5CDD505-2E9C-101B-9397-08002B2CF9AE}" pid="3" name="MSIP_Label_aeba9a17-b2b3-4fee-99b9-f7909294fdf9_SetDate">
    <vt:lpwstr>2026-06-02T09:34:02Z</vt:lpwstr>
  </property>
  <property fmtid="{D5CDD505-2E9C-101B-9397-08002B2CF9AE}" pid="4" name="MSIP_Label_aeba9a17-b2b3-4fee-99b9-f7909294fdf9_Method">
    <vt:lpwstr>Privileged</vt:lpwstr>
  </property>
  <property fmtid="{D5CDD505-2E9C-101B-9397-08002B2CF9AE}" pid="5" name="MSIP_Label_aeba9a17-b2b3-4fee-99b9-f7909294fdf9_Name">
    <vt:lpwstr>aeba9a17-b2b3-4fee-99b9-f7909294fdf9</vt:lpwstr>
  </property>
  <property fmtid="{D5CDD505-2E9C-101B-9397-08002B2CF9AE}" pid="6" name="MSIP_Label_aeba9a17-b2b3-4fee-99b9-f7909294fdf9_SiteId">
    <vt:lpwstr>ce44b3bf-8688-466f-b7fe-45d4fca206fe</vt:lpwstr>
  </property>
  <property fmtid="{D5CDD505-2E9C-101B-9397-08002B2CF9AE}" pid="7" name="MSIP_Label_aeba9a17-b2b3-4fee-99b9-f7909294fdf9_ActionId">
    <vt:lpwstr>6b7c18ed-1a32-4df2-872b-9c84538a321b</vt:lpwstr>
  </property>
  <property fmtid="{D5CDD505-2E9C-101B-9397-08002B2CF9AE}" pid="8" name="MSIP_Label_aeba9a17-b2b3-4fee-99b9-f7909294fdf9_ContentBits">
    <vt:lpwstr>0</vt:lpwstr>
  </property>
  <property fmtid="{D5CDD505-2E9C-101B-9397-08002B2CF9AE}" pid="9" name="MSIP_Label_aeba9a17-b2b3-4fee-99b9-f7909294fdf9_Tag">
    <vt:lpwstr>10, 0, 1, 1</vt:lpwstr>
  </property>
</Properties>
</file>